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66" d="100"/>
          <a:sy n="66" d="100"/>
        </p:scale>
        <p:origin x="-150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FD2D0D-E1C4-4716-8CBF-71C398464FF9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3304FF-35DC-4B65-BDDC-5FF3B7D0AB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Client Side Scripting Language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56999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Palkar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N.M.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65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54891"/>
          </a:xfrm>
        </p:spPr>
        <p:txBody>
          <a:bodyPr/>
          <a:lstStyle/>
          <a:p>
            <a:pPr marL="109728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*Matching Punctuations and Symbols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Ranges</a:t>
            </a:r>
          </a:p>
          <a:p>
            <a:pPr marL="624078" indent="-514350">
              <a:buAutoNum type="arabicParenR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$ to /</a:t>
            </a:r>
          </a:p>
          <a:p>
            <a:pPr marL="624078" indent="-514350">
              <a:buAutoNum type="arabicParenR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to ?</a:t>
            </a:r>
          </a:p>
          <a:p>
            <a:pPr marL="624078" indent="-514350">
              <a:buAutoNum type="arabicParenR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{ to ~</a:t>
            </a:r>
          </a:p>
          <a:p>
            <a:pPr marL="109728" indent="0">
              <a:buNone/>
            </a:pP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atching Words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-The match() function is used.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e.g.  var a=“I am a student.”;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var pat =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a.match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(/ent/g)</a:t>
            </a:r>
          </a:p>
          <a:p>
            <a:pPr marL="109728" indent="0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149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Replacing a text using Regular Expression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- The replace() function is used.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e.g.  var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=“It is an important data!”;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ar res=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str.replace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(“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data”,”information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”);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Returning a matched character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1. match()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String.match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(pattern);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2. exec()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pattern.exec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(string);</a:t>
            </a:r>
          </a:p>
        </p:txBody>
      </p:sp>
    </p:spTree>
    <p:extLst>
      <p:ext uri="{BB962C8B-B14F-4D97-AF65-F5344CB8AC3E}">
        <p14:creationId xmlns:p14="http://schemas.microsoft.com/office/powerpoint/2010/main" val="1543993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29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*Regular Expression and Object Properties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Syntax:</a:t>
            </a:r>
          </a:p>
          <a:p>
            <a:pPr marL="109728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/pattern/modifiers;</a:t>
            </a:r>
          </a:p>
          <a:p>
            <a:pPr marL="109728" indent="0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RegExp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Object Properties:</a:t>
            </a:r>
          </a:p>
          <a:p>
            <a:pPr marL="109728" indent="0">
              <a:buNone/>
            </a:pP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780238"/>
              </p:ext>
            </p:extLst>
          </p:nvPr>
        </p:nvGraphicFramePr>
        <p:xfrm>
          <a:off x="457200" y="2213474"/>
          <a:ext cx="8239126" cy="465541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119563"/>
                <a:gridCol w="4119563"/>
              </a:tblGrid>
              <a:tr h="309161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Property</a:t>
                      </a:r>
                      <a:endParaRPr lang="en-US" b="1" dirty="0">
                        <a:solidFill>
                          <a:srgbClr val="202124"/>
                        </a:solidFill>
                        <a:effectLst/>
                      </a:endParaRPr>
                    </a:p>
                  </a:txBody>
                  <a:tcPr marR="9525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Description</a:t>
                      </a:r>
                      <a:endParaRPr lang="en-US" b="1" dirty="0">
                        <a:solidFill>
                          <a:srgbClr val="202124"/>
                        </a:solidFill>
                        <a:effectLst/>
                      </a:endParaRPr>
                    </a:p>
                  </a:txBody>
                  <a:tcPr marL="95250" marR="9525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653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constructor</a:t>
                      </a:r>
                    </a:p>
                  </a:txBody>
                  <a:tcPr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Returns the function that created the </a:t>
                      </a:r>
                      <a:r>
                        <a:rPr lang="en-US" dirty="0" err="1">
                          <a:effectLst/>
                        </a:rPr>
                        <a:t>RegExp</a:t>
                      </a:r>
                      <a:r>
                        <a:rPr lang="en-US" dirty="0">
                          <a:effectLst/>
                        </a:rPr>
                        <a:t> object's prototype</a:t>
                      </a:r>
                    </a:p>
                  </a:txBody>
                  <a:tcPr marL="95250"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907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global</a:t>
                      </a:r>
                    </a:p>
                  </a:txBody>
                  <a:tcPr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Checks whether the "g" modifier is set</a:t>
                      </a:r>
                    </a:p>
                  </a:txBody>
                  <a:tcPr marL="95250"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907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ignoreCase</a:t>
                      </a:r>
                    </a:p>
                  </a:txBody>
                  <a:tcPr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Checks whether the "i" modifier is set</a:t>
                      </a:r>
                    </a:p>
                  </a:txBody>
                  <a:tcPr marL="95250"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653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lastIndex</a:t>
                      </a:r>
                    </a:p>
                  </a:txBody>
                  <a:tcPr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Specifies the index at which to start the next match</a:t>
                      </a:r>
                    </a:p>
                  </a:txBody>
                  <a:tcPr marL="95250"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653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Multiline</a:t>
                      </a:r>
                      <a:endParaRPr lang="en-US" dirty="0">
                        <a:effectLst/>
                      </a:endParaRPr>
                    </a:p>
                  </a:txBody>
                  <a:tcPr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Check whether the “m” modifier is set.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653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source</a:t>
                      </a:r>
                      <a:endParaRPr lang="en-US" dirty="0">
                        <a:effectLst/>
                      </a:endParaRPr>
                    </a:p>
                  </a:txBody>
                  <a:tcPr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Returns</a:t>
                      </a:r>
                      <a:r>
                        <a:rPr lang="en-US" baseline="0" dirty="0" smtClean="0">
                          <a:effectLst/>
                        </a:rPr>
                        <a:t> the text of the </a:t>
                      </a:r>
                      <a:r>
                        <a:rPr lang="en-US" baseline="0" dirty="0" err="1" smtClean="0">
                          <a:effectLst/>
                        </a:rPr>
                        <a:t>RegExp</a:t>
                      </a:r>
                      <a:r>
                        <a:rPr lang="en-US" baseline="0" dirty="0" smtClean="0">
                          <a:effectLst/>
                        </a:rPr>
                        <a:t> pattern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66850" y="185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396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HTML document can be divided into multiple parts by using frame.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Create a Frame:</a:t>
            </a:r>
          </a:p>
          <a:p>
            <a:pPr marL="109728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 Uses &lt;frame&gt; tag within &lt;frameset&gt; tag.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*Attributes of &lt;frameset&gt;:</a:t>
            </a:r>
          </a:p>
          <a:p>
            <a:pPr marL="109728" indent="0">
              <a:buNone/>
            </a:pP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Frame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697319"/>
              </p:ext>
            </p:extLst>
          </p:nvPr>
        </p:nvGraphicFramePr>
        <p:xfrm>
          <a:off x="685800" y="3505200"/>
          <a:ext cx="7924800" cy="3291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66800"/>
                <a:gridCol w="1219200"/>
                <a:gridCol w="3657600"/>
                <a:gridCol w="1981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Sr.No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Description</a:t>
                      </a:r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 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cols</a:t>
                      </a:r>
                    </a:p>
                    <a:p>
                      <a:r>
                        <a:rPr lang="en-US" dirty="0" smtClean="0"/>
                        <a:t>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Values of this attribute can be </a:t>
                      </a:r>
                      <a:r>
                        <a:rPr lang="en-US" dirty="0" err="1" smtClean="0"/>
                        <a:t>pixels,percentage</a:t>
                      </a:r>
                      <a:r>
                        <a:rPr lang="en-US" dirty="0" smtClean="0"/>
                        <a:t> and ‘*’ 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specifies the number and size of column in frameset.</a:t>
                      </a:r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  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rows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Values of this attribute can be </a:t>
                      </a:r>
                      <a:r>
                        <a:rPr lang="en-US" dirty="0" err="1" smtClean="0"/>
                        <a:t>pixels,percentage</a:t>
                      </a:r>
                      <a:r>
                        <a:rPr lang="en-US" dirty="0" smtClean="0"/>
                        <a:t> and ‘*’ 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It specifies the number and size of row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 frameset.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530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125542"/>
              </p:ext>
            </p:extLst>
          </p:nvPr>
        </p:nvGraphicFramePr>
        <p:xfrm>
          <a:off x="533400" y="1676400"/>
          <a:ext cx="8229600" cy="29146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2209800"/>
                <a:gridCol w="1524000"/>
                <a:gridCol w="3581400"/>
              </a:tblGrid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Sr.No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frameborder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or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states that the frame with border ,0 states that f</a:t>
                      </a:r>
                      <a:r>
                        <a:rPr lang="en-US" baseline="0" dirty="0" smtClean="0"/>
                        <a:t> without border</a:t>
                      </a:r>
                      <a:endParaRPr lang="en-US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Any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States  the name of frame</a:t>
                      </a:r>
                      <a:endParaRPr lang="en-US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URL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specifies the path of the html</a:t>
                      </a:r>
                      <a:r>
                        <a:rPr lang="en-US" baseline="0" dirty="0" smtClean="0"/>
                        <a:t> file.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Attributes of frame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499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Set the attributes ‘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frameborder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’ and ‘border’=0.</a:t>
            </a: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Calling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child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Window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- We can define one or more than one frames in a webpage ,then that webpage is become parent window, and the webpage present in frame become child window.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9728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*Invisible Borders of Frame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297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The content and focus of child window can be changed from another child window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*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Accessing the elements of other child window: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We can access the elements of child window from another child window.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*Changing the content and focus   </a:t>
            </a:r>
            <a:b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child window 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654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We can change the appearance of the webpage by using mouse rollover.</a:t>
            </a: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Creating Rollover: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Uses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onmouseover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 event.</a:t>
            </a:r>
          </a:p>
          <a:p>
            <a:pPr marL="109728" indent="0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Text Rollover:</a:t>
            </a:r>
          </a:p>
          <a:p>
            <a:pPr marL="109728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 If mouse is moved on text then a particular effect will be taken place.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Rollover: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04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It can be possible to perform multiple actions for rollover.</a:t>
            </a: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More Efficient Rollover:</a:t>
            </a:r>
          </a:p>
          <a:p>
            <a:pPr marL="109728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By using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addEventListener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Syntax:</a:t>
            </a:r>
          </a:p>
          <a:p>
            <a:pPr marL="109728" indent="0">
              <a:buNone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addEventListener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(“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mouseover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mouseout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”,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function_name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Multiple Actions for Rollover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732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19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Regular Expression: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-A regular expression is a sequence of characters that forms a specific search pattern.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-Functions: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1.Search()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2.Replace()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3.Test()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-Syntax: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/pattern/modifiers;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e.g.var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p=/student/I;</a:t>
            </a:r>
          </a:p>
          <a:p>
            <a:pPr marL="109728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Regular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Expression,Rollover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and Frames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07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set of words that can be derived by using the regular expression is known as language of that regular expression.</a:t>
            </a:r>
          </a:p>
          <a:p>
            <a:pPr marL="109728" indent="0">
              <a:buNone/>
            </a:pP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*Special Characters: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Brackets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2.Qualifiers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3.Metacharacters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4.RegExp Functions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Language of Regular Expression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557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Brackets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12186"/>
              </p:ext>
            </p:extLst>
          </p:nvPr>
        </p:nvGraphicFramePr>
        <p:xfrm>
          <a:off x="609600" y="1066800"/>
          <a:ext cx="7924800" cy="5421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2286000"/>
                <a:gridCol w="4572000"/>
              </a:tblGrid>
              <a:tr h="914400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Sr. No.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Expression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Description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1114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1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[…..]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one character between the brackets.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1114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2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[^…]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one character not between the brackets.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1114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3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[0-9]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decimal digit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from 0 through 9.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1114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4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[a-z]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character from lowercase a through lowercase z.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1114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5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[A-Z]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character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from </a:t>
                      </a:r>
                    </a:p>
                    <a:p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uppercase A through uppercase Z.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1114"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6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[a-Z]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character from </a:t>
                      </a:r>
                    </a:p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lowercase a through uppercase z.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196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855794"/>
              </p:ext>
            </p:extLst>
          </p:nvPr>
        </p:nvGraphicFramePr>
        <p:xfrm>
          <a:off x="304800" y="838201"/>
          <a:ext cx="8305800" cy="6191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905000"/>
                <a:gridCol w="5334000"/>
              </a:tblGrid>
              <a:tr h="583189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Sr. No.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Expression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Description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p+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containing  one or more p’s.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p*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containing  zero or more p’s.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p?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containing  at most one p.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p{N}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containing  a sequence of N p’s.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p{2,3}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containing  a sequence of two or three p’s.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p{2,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}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containing  a sequence of at least two p’s.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p$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with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 at the end of it.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100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^p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It specifies to find any string with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 at the beginning of it.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2.Qualifiers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529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3.Metacharacters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9916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4275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894120"/>
              </p:ext>
            </p:extLst>
          </p:nvPr>
        </p:nvGraphicFramePr>
        <p:xfrm>
          <a:off x="152400" y="1219200"/>
          <a:ext cx="876300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057400"/>
                <a:gridCol w="5562600"/>
              </a:tblGrid>
              <a:tr h="8534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Sr.No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8534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compile()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Deprecated</a:t>
                      </a:r>
                      <a:r>
                        <a:rPr lang="en-US" baseline="0" dirty="0" smtClean="0"/>
                        <a:t> in version 1.5 compiles a regular expression</a:t>
                      </a:r>
                      <a:endParaRPr lang="en-US" dirty="0"/>
                    </a:p>
                  </a:txBody>
                  <a:tcPr/>
                </a:tc>
              </a:tr>
              <a:tr h="8534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exec()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Tests for a match</a:t>
                      </a:r>
                      <a:r>
                        <a:rPr lang="en-US" baseline="0" dirty="0" smtClean="0"/>
                        <a:t> in a string. Returns the first match</a:t>
                      </a:r>
                      <a:endParaRPr lang="en-US" dirty="0"/>
                    </a:p>
                  </a:txBody>
                  <a:tcPr/>
                </a:tc>
              </a:tr>
              <a:tr h="8534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test()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Tests for a match in a string. Returns true or false </a:t>
                      </a:r>
                      <a:endParaRPr lang="en-US" dirty="0"/>
                    </a:p>
                  </a:txBody>
                  <a:tcPr/>
                </a:tc>
              </a:tr>
              <a:tr h="8534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toString()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Returns the string value of the regular expression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4.RegExp Functions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668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-Uses ‘^’ symbol.</a:t>
            </a:r>
          </a:p>
          <a:p>
            <a:pPr marL="109728" indent="0">
              <a:buNone/>
            </a:pP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*Entering Range of Characters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-For Matching  a character from a-z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[a-z]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-For Matching any digit from 0-9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[0-9]</a:t>
            </a:r>
          </a:p>
          <a:p>
            <a:pPr marL="109728" indent="0">
              <a:buNone/>
            </a:pP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*Finding Non-matching Characters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85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pPr marL="109728" indent="0">
              <a:buNone/>
            </a:pP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Matching Digits and 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Non-digits</a:t>
            </a:r>
          </a:p>
          <a:p>
            <a:pPr marL="109728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-For checking that string contains digits: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\d</a:t>
            </a:r>
          </a:p>
          <a:p>
            <a:pPr marL="109728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For checking that string contains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Non-digits: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\D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4571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570</TotalTime>
  <Words>1017</Words>
  <Application>Microsoft Office PowerPoint</Application>
  <PresentationFormat>On-screen Show (4:3)</PresentationFormat>
  <Paragraphs>245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Client Side Scripting Language</vt:lpstr>
      <vt:lpstr>Unit 5     Regular Expression,Rollover and Frames</vt:lpstr>
      <vt:lpstr>Language of Regular Expression</vt:lpstr>
      <vt:lpstr>1. Brackets</vt:lpstr>
      <vt:lpstr>                2.Qualifiers</vt:lpstr>
      <vt:lpstr> 3.Metacharacters</vt:lpstr>
      <vt:lpstr>              4.RegExp Functions</vt:lpstr>
      <vt:lpstr>*Finding Non-matching Characters</vt:lpstr>
      <vt:lpstr>PowerPoint Presentation</vt:lpstr>
      <vt:lpstr>PowerPoint Presentation</vt:lpstr>
      <vt:lpstr>PowerPoint Presentation</vt:lpstr>
      <vt:lpstr>PowerPoint Presentation</vt:lpstr>
      <vt:lpstr>Frame</vt:lpstr>
      <vt:lpstr> Attributes of frame</vt:lpstr>
      <vt:lpstr>*Invisible Borders of Frame</vt:lpstr>
      <vt:lpstr>*Changing the content and focus      of child window </vt:lpstr>
      <vt:lpstr>* Rollover:</vt:lpstr>
      <vt:lpstr>* Multiple Actions for Rollover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Side Scripting Language</dc:title>
  <dc:creator>ismail - [2010]</dc:creator>
  <cp:lastModifiedBy>ismail - [2010]</cp:lastModifiedBy>
  <cp:revision>56</cp:revision>
  <dcterms:created xsi:type="dcterms:W3CDTF">2021-12-17T05:01:45Z</dcterms:created>
  <dcterms:modified xsi:type="dcterms:W3CDTF">2021-12-24T05:55:45Z</dcterms:modified>
</cp:coreProperties>
</file>