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314" r:id="rId3"/>
    <p:sldId id="318" r:id="rId4"/>
    <p:sldId id="319" r:id="rId5"/>
    <p:sldId id="317" r:id="rId6"/>
    <p:sldId id="316" r:id="rId7"/>
    <p:sldId id="315" r:id="rId8"/>
    <p:sldId id="320" r:id="rId9"/>
    <p:sldId id="321" r:id="rId10"/>
    <p:sldId id="322" r:id="rId11"/>
    <p:sldId id="323" r:id="rId12"/>
    <p:sldId id="325" r:id="rId13"/>
    <p:sldId id="326" r:id="rId14"/>
    <p:sldId id="327" r:id="rId15"/>
    <p:sldId id="328" r:id="rId16"/>
    <p:sldId id="329" r:id="rId17"/>
    <p:sldId id="330" r:id="rId18"/>
    <p:sldId id="331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4" roundtripDataSignature="AMtx7mgSp5+Z6fDulJ0KPAuw9kNvOXbf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121CB8-DF27-4D92-8103-6FFDF1AD53EE}">
  <a:tblStyle styleId="{69121CB8-DF27-4D92-8103-6FFDF1AD53E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4660"/>
  </p:normalViewPr>
  <p:slideViewPr>
    <p:cSldViewPr snapToGrid="0">
      <p:cViewPr>
        <p:scale>
          <a:sx n="75" d="100"/>
          <a:sy n="75" d="100"/>
        </p:scale>
        <p:origin x="-1530" y="-336"/>
      </p:cViewPr>
      <p:guideLst>
        <p:guide orient="horz" pos="161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6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6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12174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87634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5646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4444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9095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40208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01747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03727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8807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7205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1054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20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2086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9946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8441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3992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482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0349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9"/>
          <p:cNvSpPr txBox="1"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9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59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9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9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9"/>
          <p:cNvSpPr txBox="1">
            <a:spLocks noGrp="1"/>
          </p:cNvSpPr>
          <p:nvPr>
            <p:ph type="title"/>
          </p:nvPr>
        </p:nvSpPr>
        <p:spPr>
          <a:xfrm rot="5400000">
            <a:off x="5463778" y="1371602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9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8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9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9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69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1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1"/>
          <p:cNvSpPr txBox="1"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1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1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1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2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2"/>
          <p:cNvSpPr txBox="1">
            <a:spLocks noGrp="1"/>
          </p:cNvSpPr>
          <p:nvPr>
            <p:ph type="body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2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2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2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3"/>
          <p:cNvSpPr txBox="1"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3"/>
          <p:cNvSpPr txBox="1">
            <a:spLocks noGrp="1"/>
          </p:cNvSpPr>
          <p:nvPr>
            <p:ph type="body" idx="2"/>
          </p:nvPr>
        </p:nvSpPr>
        <p:spPr>
          <a:xfrm>
            <a:off x="457201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3"/>
          <p:cNvSpPr txBox="1">
            <a:spLocks noGrp="1"/>
          </p:cNvSpPr>
          <p:nvPr>
            <p:ph type="body" idx="3"/>
          </p:nvPr>
        </p:nvSpPr>
        <p:spPr>
          <a:xfrm>
            <a:off x="4645027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3"/>
          <p:cNvSpPr txBox="1">
            <a:spLocks noGrp="1"/>
          </p:cNvSpPr>
          <p:nvPr>
            <p:ph type="body" idx="4"/>
          </p:nvPr>
        </p:nvSpPr>
        <p:spPr>
          <a:xfrm>
            <a:off x="4645027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3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3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3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4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4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4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4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5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5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5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6"/>
          <p:cNvSpPr txBox="1"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6"/>
          <p:cNvSpPr txBox="1">
            <a:spLocks noGrp="1"/>
          </p:cNvSpPr>
          <p:nvPr>
            <p:ph type="body" idx="1"/>
          </p:nvPr>
        </p:nvSpPr>
        <p:spPr>
          <a:xfrm>
            <a:off x="3575051" y="204789"/>
            <a:ext cx="5111751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6"/>
          <p:cNvSpPr txBox="1">
            <a:spLocks noGrp="1"/>
          </p:cNvSpPr>
          <p:nvPr>
            <p:ph type="body" idx="2"/>
          </p:nvPr>
        </p:nvSpPr>
        <p:spPr>
          <a:xfrm>
            <a:off x="457202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66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6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6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7"/>
          <p:cNvSpPr txBox="1"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7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7"/>
          <p:cNvSpPr txBox="1">
            <a:spLocks noGrp="1"/>
          </p:cNvSpPr>
          <p:nvPr>
            <p:ph type="body" idx="1"/>
          </p:nvPr>
        </p:nvSpPr>
        <p:spPr>
          <a:xfrm>
            <a:off x="1792288" y="4025504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67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7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7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8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8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8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68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244">
              <a:srgbClr val="C5D5E9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8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8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8"/>
          <p:cNvSpPr txBox="1">
            <a:spLocks noGrp="1"/>
          </p:cNvSpPr>
          <p:nvPr>
            <p:ph type="ft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8"/>
          <p:cNvSpPr txBox="1">
            <a:spLocks noGrp="1"/>
          </p:cNvSpPr>
          <p:nvPr>
            <p:ph type="sldNum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6851" y="987574"/>
            <a:ext cx="9144000" cy="1431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Calibri"/>
              <a:buNone/>
            </a:pPr>
            <a:r>
              <a:rPr lang="en-GB" sz="4800" b="1">
                <a:solidFill>
                  <a:schemeClr val="accent2"/>
                </a:solidFill>
              </a:rPr>
              <a:t/>
            </a:r>
            <a:br>
              <a:rPr lang="en-GB" sz="4800" b="1">
                <a:solidFill>
                  <a:schemeClr val="accent2"/>
                </a:solidFill>
              </a:rPr>
            </a:br>
            <a:r>
              <a:rPr lang="en-GB" sz="4800" b="1">
                <a:solidFill>
                  <a:schemeClr val="accent2"/>
                </a:solidFill>
              </a:rPr>
              <a:t>Data Analytics</a:t>
            </a:r>
            <a:br>
              <a:rPr lang="en-GB" sz="4800" b="1">
                <a:solidFill>
                  <a:schemeClr val="accent2"/>
                </a:solidFill>
              </a:rPr>
            </a:br>
            <a:r>
              <a:rPr lang="en-GB" sz="1800" b="1">
                <a:solidFill>
                  <a:schemeClr val="accent2"/>
                </a:solidFill>
              </a:rPr>
              <a:t>COURSE CODE:- 315326</a:t>
            </a:r>
            <a:br>
              <a:rPr lang="en-GB" sz="1800" b="1">
                <a:solidFill>
                  <a:schemeClr val="accent2"/>
                </a:solidFill>
              </a:rPr>
            </a:br>
            <a:r>
              <a:rPr lang="en-GB" sz="1800" b="1">
                <a:solidFill>
                  <a:schemeClr val="accent2"/>
                </a:solidFill>
              </a:rPr>
              <a:t/>
            </a:r>
            <a:br>
              <a:rPr lang="en-GB" sz="1800" b="1">
                <a:solidFill>
                  <a:schemeClr val="accent2"/>
                </a:solidFill>
              </a:rPr>
            </a:br>
            <a:r>
              <a:rPr lang="en-GB" sz="1800" b="1">
                <a:solidFill>
                  <a:schemeClr val="accent2"/>
                </a:solidFill>
              </a:rPr>
              <a:t>Unit 1 :</a:t>
            </a:r>
            <a:r>
              <a:rPr lang="en-GB" sz="1800" b="1" u="sng">
                <a:solidFill>
                  <a:srgbClr val="C00000"/>
                </a:solidFill>
              </a:rPr>
              <a:t>Introduction to Data Analytics</a:t>
            </a:r>
            <a:r>
              <a:rPr lang="en-GB" sz="1800" b="1">
                <a:solidFill>
                  <a:schemeClr val="accent2"/>
                </a:solidFill>
              </a:rPr>
              <a:t/>
            </a:r>
            <a:br>
              <a:rPr lang="en-GB" sz="1800" b="1">
                <a:solidFill>
                  <a:schemeClr val="accent2"/>
                </a:solidFill>
              </a:rPr>
            </a:br>
            <a:r>
              <a:rPr lang="en-GB" sz="1800" b="1">
                <a:solidFill>
                  <a:schemeClr val="accent2"/>
                </a:solidFill>
              </a:rPr>
              <a:t/>
            </a:r>
            <a:br>
              <a:rPr lang="en-GB" sz="1800" b="1">
                <a:solidFill>
                  <a:schemeClr val="accent2"/>
                </a:solidFill>
              </a:rPr>
            </a:br>
            <a:r>
              <a:rPr lang="en-GB" sz="1800" b="1">
                <a:solidFill>
                  <a:schemeClr val="accent2"/>
                </a:solidFill>
              </a:rPr>
              <a:t>CO1: Develop C program using input - output functions and arithmetic expressions</a:t>
            </a:r>
            <a:br>
              <a:rPr lang="en-GB" sz="1800" b="1">
                <a:solidFill>
                  <a:schemeClr val="accent2"/>
                </a:solidFill>
              </a:rPr>
            </a:br>
            <a:endParaRPr sz="1800">
              <a:solidFill>
                <a:schemeClr val="accent2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755576" y="195486"/>
            <a:ext cx="7488833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000"/>
              <a:buFont typeface="Calibri"/>
              <a:buNone/>
            </a:pPr>
            <a:r>
              <a:rPr lang="en-GB" sz="2000" b="1" u="non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000"/>
              <a:buFont typeface="Calibri"/>
              <a:buNone/>
            </a:pPr>
            <a:r>
              <a:rPr lang="en-GB" sz="2000" b="1" u="non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Presentation on</a:t>
            </a:r>
            <a:endParaRPr sz="2000" b="0" u="none">
              <a:solidFill>
                <a:srgbClr val="7692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388451" y="3918802"/>
            <a:ext cx="6400800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Arial"/>
              <a:buNone/>
            </a:pPr>
            <a:r>
              <a:rPr lang="en-GB" sz="1800" b="1" u="none">
                <a:solidFill>
                  <a:srgbClr val="3333CC"/>
                </a:solidFill>
                <a:latin typeface="Calibri"/>
                <a:ea typeface="Calibri"/>
                <a:cs typeface="Calibri"/>
                <a:sym typeface="Calibri"/>
              </a:rPr>
              <a:t>Department of </a:t>
            </a:r>
            <a:r>
              <a:rPr lang="en-GB" sz="1800" b="1">
                <a:solidFill>
                  <a:srgbClr val="3333CC"/>
                </a:solidFill>
                <a:latin typeface="Calibri"/>
                <a:ea typeface="Calibri"/>
                <a:cs typeface="Calibri"/>
                <a:sym typeface="Calibri"/>
              </a:rPr>
              <a:t>Computer Engineering</a:t>
            </a:r>
            <a:endParaRPr/>
          </a:p>
          <a:p>
            <a:pPr marL="0" marR="0" lvl="0" indent="0" algn="ctr" rtl="0">
              <a:spcBef>
                <a:spcPts val="36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Arial"/>
              <a:buNone/>
            </a:pPr>
            <a:r>
              <a:rPr lang="en-GB" sz="1800" b="1" u="none">
                <a:solidFill>
                  <a:srgbClr val="3333CC"/>
                </a:solidFill>
                <a:latin typeface="Calibri"/>
                <a:ea typeface="Calibri"/>
                <a:cs typeface="Calibri"/>
                <a:sym typeface="Calibri"/>
              </a:rPr>
              <a:t>Faculty of Polytechnic</a:t>
            </a:r>
            <a:endParaRPr/>
          </a:p>
          <a:p>
            <a:pPr marL="0" marR="0" lvl="0" indent="0" algn="ctr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ct val="100000"/>
              <a:buFont typeface="Arial"/>
              <a:buNone/>
            </a:pPr>
            <a:endParaRPr sz="1800" b="0" u="none">
              <a:solidFill>
                <a:srgbClr val="3333C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" y="4887039"/>
            <a:ext cx="913134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490384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182698" y="4616094"/>
            <a:ext cx="8928992" cy="37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lang="en-GB" sz="1200" b="1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Academic Year: 202</a:t>
            </a:r>
            <a:r>
              <a:rPr lang="en-GB" sz="12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lang="en-GB" sz="1200" b="1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-2</a:t>
            </a:r>
            <a:r>
              <a:rPr lang="en-GB" sz="12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3276600" y="3522758"/>
            <a:ext cx="6400800" cy="39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lang="en-GB" sz="1800" b="1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Class – </a:t>
            </a:r>
            <a:r>
              <a:rPr lang="en-GB" sz="18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TY</a:t>
            </a:r>
            <a:endParaRPr sz="1800" b="0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352700" y="3522750"/>
            <a:ext cx="4835700" cy="3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lang="en-GB" sz="1800" b="1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Name of Faculty – Ms. </a:t>
            </a:r>
            <a:r>
              <a:rPr lang="en-GB" sz="18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Chavan</a:t>
            </a:r>
            <a:r>
              <a:rPr lang="en-GB" sz="1800" b="1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S.</a:t>
            </a:r>
            <a:r>
              <a:rPr lang="en-GB" sz="18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 sz="1800" b="1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.      </a:t>
            </a:r>
            <a:endParaRPr sz="1800" b="1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715"/>
            <a:ext cx="7772400" cy="1102519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Data Analytics Life Cycle</a:t>
            </a: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2710" y="1189437"/>
            <a:ext cx="771916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800" dirty="0"/>
              <a:t>Discovery – Define problem &amp; goals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/>
              <a:t>Data Preparation – Clean &amp; integrate data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/>
              <a:t>Model Planning – Select methods/algorithms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/>
              <a:t>Model Building – Train/test models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/>
              <a:t>Communicate Results – Reports, dashboards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800" dirty="0"/>
              <a:t>Operationalization – Deploy </a:t>
            </a:r>
            <a:r>
              <a:rPr lang="en-IN" sz="2800" dirty="0" smtClean="0"/>
              <a:t>solutions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56400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Data Quality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7063" y="1572126"/>
            <a:ext cx="70785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/>
              <a:t>Accuracy – Correct data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/>
              <a:t>Completeness – No missing values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/>
              <a:t>Consistency – Same format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/>
              <a:t>Timeliness – Updated info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/>
              <a:t>Relevance – Useful for </a:t>
            </a:r>
            <a:r>
              <a:rPr lang="en-GB" sz="2800" dirty="0" smtClean="0"/>
              <a:t>problem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3685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662" y="62715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Data Quantity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12758"/>
            <a:ext cx="70785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Volume of data collected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Big Data</a:t>
            </a:r>
            <a:r>
              <a:rPr lang="en-GB" sz="2800" dirty="0"/>
              <a:t>: Large, diverse, fast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Small Data</a:t>
            </a:r>
            <a:r>
              <a:rPr lang="en-GB" sz="2800" dirty="0"/>
              <a:t>: Focused, manageable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Balanced datasets → unbiased </a:t>
            </a:r>
            <a:r>
              <a:rPr lang="en-GB" sz="2800" dirty="0" smtClean="0"/>
              <a:t>results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96524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662" y="62715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Measurement in Analytics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12758"/>
            <a:ext cx="707857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/>
              <a:t>Collect, quantify &amp; </a:t>
            </a:r>
            <a:r>
              <a:rPr lang="en-GB" sz="2800" dirty="0" err="1"/>
              <a:t>analyze</a:t>
            </a:r>
            <a:r>
              <a:rPr lang="en-GB" sz="2800" dirty="0"/>
              <a:t> data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/>
              <a:t>Ensures </a:t>
            </a:r>
            <a:r>
              <a:rPr lang="en-GB" sz="2800" b="1" dirty="0"/>
              <a:t>reliable &amp; valid insights</a:t>
            </a:r>
            <a:endParaRPr lang="en-GB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dirty="0"/>
              <a:t>Uses:</a:t>
            </a:r>
          </a:p>
          <a:p>
            <a:pPr marL="514350" lvl="7" indent="-514350" algn="ctr">
              <a:buFont typeface="Arial" panose="020B0604020202020204" pitchFamily="34" charset="0"/>
              <a:buChar char="•"/>
            </a:pPr>
            <a:r>
              <a:rPr lang="en-GB" sz="2800" dirty="0"/>
              <a:t>Track performance</a:t>
            </a:r>
          </a:p>
          <a:p>
            <a:pPr marL="514350" lvl="6" indent="-514350" algn="ctr">
              <a:buFont typeface="Arial" panose="020B0604020202020204" pitchFamily="34" charset="0"/>
              <a:buChar char="•"/>
            </a:pPr>
            <a:r>
              <a:rPr lang="en-GB" sz="2800" dirty="0"/>
              <a:t>Compare datasets</a:t>
            </a:r>
          </a:p>
          <a:p>
            <a:pPr marL="457200" lvl="6" indent="-457200" algn="ctr">
              <a:buFont typeface="Arial" panose="020B0604020202020204" pitchFamily="34" charset="0"/>
              <a:buChar char="•"/>
            </a:pPr>
            <a:r>
              <a:rPr lang="en-GB" sz="2800" dirty="0" smtClean="0"/>
              <a:t>Support decision-making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0394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Data Types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2710" y="1342111"/>
            <a:ext cx="707857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IN" sz="2800" b="1" dirty="0" smtClean="0"/>
              <a:t> Qualitative </a:t>
            </a:r>
            <a:r>
              <a:rPr lang="en-IN" sz="2800" b="1" dirty="0"/>
              <a:t>(Categorical):</a:t>
            </a:r>
            <a:endParaRPr lang="en-IN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Nominal → Gender, </a:t>
            </a:r>
            <a:r>
              <a:rPr lang="en-IN" sz="2800" dirty="0" err="1"/>
              <a:t>Colors</a:t>
            </a:r>
            <a:endParaRPr lang="en-IN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Ordinal → Ratings (Good, Poor)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IN" sz="2800" b="1" dirty="0" smtClean="0"/>
              <a:t>Quantitative </a:t>
            </a:r>
            <a:r>
              <a:rPr lang="en-IN" sz="2800" b="1" dirty="0"/>
              <a:t>(Numerical):</a:t>
            </a:r>
            <a:endParaRPr lang="en-IN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Discrete → Countable (Students)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Continuous → Measurable (Height, Temp</a:t>
            </a:r>
            <a:r>
              <a:rPr lang="en-IN" sz="2800" dirty="0" smtClean="0"/>
              <a:t>)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81054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715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Measures of Central Tendency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3483" y="1812757"/>
            <a:ext cx="70785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Mean → Average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Median → Middle value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Mode → Most frequent </a:t>
            </a:r>
            <a:r>
              <a:rPr lang="en-GB" sz="2800" dirty="0" smtClean="0"/>
              <a:t>value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3150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Measures of Dispersion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12758"/>
            <a:ext cx="70785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Range = Max – Min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Variance (</a:t>
            </a:r>
            <a:r>
              <a:rPr lang="el-GR" sz="2800" dirty="0"/>
              <a:t>σ²) – </a:t>
            </a:r>
            <a:r>
              <a:rPr lang="en-IN" sz="2800" dirty="0"/>
              <a:t>Spread of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Standard Deviation (</a:t>
            </a:r>
            <a:r>
              <a:rPr lang="el-GR" sz="2800" dirty="0"/>
              <a:t>σ) – </a:t>
            </a:r>
            <a:r>
              <a:rPr lang="en-IN" sz="2800" dirty="0"/>
              <a:t>Variability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IQR = Q3 – </a:t>
            </a:r>
            <a:r>
              <a:rPr lang="en-IN" sz="2800" dirty="0" smtClean="0"/>
              <a:t>Q1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4489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Sampling in Data Analytics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2710" y="1155031"/>
            <a:ext cx="707857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err="1"/>
              <a:t>Analyzes</a:t>
            </a:r>
            <a:r>
              <a:rPr lang="en-GB" sz="2800" dirty="0"/>
              <a:t> subset of population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b="1" dirty="0"/>
              <a:t>Sampling Funnel:</a:t>
            </a: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Population Identification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Target Population Selection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Sampling Frame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Sampling (Random, Stratified, Cluster)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Benefits:</a:t>
            </a:r>
            <a:r>
              <a:rPr lang="en-GB" sz="2800" dirty="0"/>
              <a:t> Saves time, cost &amp; improves </a:t>
            </a:r>
            <a:r>
              <a:rPr lang="en-GB" sz="2800" dirty="0" smtClean="0"/>
              <a:t>accuracy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6120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464"/>
            <a:ext cx="7772400" cy="1625518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THANK YOU</a:t>
            </a:r>
            <a:endParaRPr lang="en-US" sz="7200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11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715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Overview of Data Analytics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3347" y="1459832"/>
            <a:ext cx="768416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Examines raw data → insights &amp; trends</a:t>
            </a:r>
          </a:p>
          <a:p>
            <a:r>
              <a:rPr lang="en-IN" sz="2400" dirty="0" smtClean="0"/>
              <a:t>Supports </a:t>
            </a:r>
            <a:r>
              <a:rPr lang="en-IN" sz="2400" b="1" dirty="0" smtClean="0"/>
              <a:t>decision-making &amp; innovation</a:t>
            </a:r>
            <a:endParaRPr lang="en-IN" sz="2400" dirty="0" smtClean="0"/>
          </a:p>
          <a:p>
            <a:r>
              <a:rPr lang="en-IN" sz="2400" dirty="0" smtClean="0"/>
              <a:t>Applications:</a:t>
            </a:r>
          </a:p>
          <a:p>
            <a:r>
              <a:rPr lang="en-IN" sz="2400" dirty="0" smtClean="0"/>
              <a:t>Healthcare: diagnosis, drug research</a:t>
            </a:r>
          </a:p>
          <a:p>
            <a:r>
              <a:rPr lang="en-IN" sz="2400" dirty="0" smtClean="0"/>
              <a:t>Finance: fraud detection, trading</a:t>
            </a:r>
          </a:p>
          <a:p>
            <a:r>
              <a:rPr lang="en-IN" sz="2400" dirty="0" err="1" smtClean="0"/>
              <a:t>IoT</a:t>
            </a:r>
            <a:r>
              <a:rPr lang="en-IN" sz="2400" dirty="0" smtClean="0"/>
              <a:t>: smart cities, sensors</a:t>
            </a:r>
          </a:p>
          <a:p>
            <a:r>
              <a:rPr lang="en-IN" sz="2400" dirty="0" smtClean="0"/>
              <a:t>Business: customer insights, efficiency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042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Importance of Data Analytics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4589" y="1491916"/>
            <a:ext cx="86627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Informed </a:t>
            </a:r>
            <a:r>
              <a:rPr lang="en-GB" sz="2800" b="1" dirty="0"/>
              <a:t>Decision-Making</a:t>
            </a:r>
            <a:endParaRPr lang="en-GB" sz="2800" dirty="0"/>
          </a:p>
          <a:p>
            <a:r>
              <a:rPr lang="en-GB" sz="2800" dirty="0"/>
              <a:t>Improved </a:t>
            </a:r>
            <a:r>
              <a:rPr lang="en-GB" sz="2800" b="1" dirty="0"/>
              <a:t>Operational Efficiency</a:t>
            </a:r>
            <a:endParaRPr lang="en-GB" sz="2800" dirty="0"/>
          </a:p>
          <a:p>
            <a:r>
              <a:rPr lang="en-GB" sz="2800" dirty="0"/>
              <a:t>Enhanced </a:t>
            </a:r>
            <a:r>
              <a:rPr lang="en-GB" sz="2800" b="1" dirty="0"/>
              <a:t>Customer Experience</a:t>
            </a:r>
            <a:endParaRPr lang="en-GB" sz="2800" dirty="0"/>
          </a:p>
          <a:p>
            <a:r>
              <a:rPr lang="en-GB" sz="2800" dirty="0"/>
              <a:t>Competitive Advantage</a:t>
            </a:r>
          </a:p>
          <a:p>
            <a:r>
              <a:rPr lang="en-GB" sz="2800" dirty="0"/>
              <a:t>Innovation </a:t>
            </a:r>
            <a:r>
              <a:rPr lang="en-GB" sz="2800"/>
              <a:t>&amp; </a:t>
            </a:r>
            <a:r>
              <a:rPr lang="en-GB" sz="2800" smtClean="0"/>
              <a:t>Growth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1901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Types of Data Analytics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6652" y="1524000"/>
            <a:ext cx="83552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/>
              <a:t>Descriptive</a:t>
            </a:r>
            <a:r>
              <a:rPr lang="en-GB" sz="2800" dirty="0"/>
              <a:t> – What happened?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/>
              <a:t>Diagnostic</a:t>
            </a:r>
            <a:r>
              <a:rPr lang="en-GB" sz="2800" dirty="0"/>
              <a:t> – Why did it happen?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/>
              <a:t>Predictive</a:t>
            </a:r>
            <a:r>
              <a:rPr lang="en-GB" sz="2800" dirty="0"/>
              <a:t> – What will happen?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/>
              <a:t>Prescriptive</a:t>
            </a:r>
            <a:r>
              <a:rPr lang="en-GB" sz="2800" dirty="0"/>
              <a:t> – What should we do?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/>
              <a:t>Visual</a:t>
            </a:r>
            <a:r>
              <a:rPr lang="en-GB" sz="2800" dirty="0"/>
              <a:t> – Explore patterns &amp; </a:t>
            </a:r>
            <a:r>
              <a:rPr lang="en-GB" sz="2800" dirty="0" smtClean="0"/>
              <a:t>trends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500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Descriptive Analytics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07431" y="1540042"/>
            <a:ext cx="652913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Uses </a:t>
            </a:r>
            <a:r>
              <a:rPr lang="en-GB" sz="2800" b="1" dirty="0"/>
              <a:t>historical data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Dashboards &amp; reports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Example: Sales reports, website </a:t>
            </a:r>
            <a:r>
              <a:rPr lang="en-GB" sz="2800" dirty="0" smtClean="0"/>
              <a:t>traffic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9119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Diagnostic Analytics</a:t>
            </a: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395664"/>
            <a:ext cx="746358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Explains </a:t>
            </a:r>
            <a:r>
              <a:rPr lang="en-GB" sz="2800" b="1" dirty="0"/>
              <a:t>why events occurred</a:t>
            </a:r>
            <a:endParaRPr lang="en-GB" sz="2800" dirty="0"/>
          </a:p>
          <a:p>
            <a:r>
              <a:rPr lang="en-GB" sz="2800" dirty="0"/>
              <a:t>Techniques:</a:t>
            </a:r>
          </a:p>
          <a:p>
            <a:r>
              <a:rPr lang="en-GB" sz="2800" dirty="0"/>
              <a:t>Root Cause Analysis (RCA)</a:t>
            </a:r>
          </a:p>
          <a:p>
            <a:r>
              <a:rPr lang="en-GB" sz="2800" dirty="0"/>
              <a:t>Drill-down analysis</a:t>
            </a:r>
          </a:p>
          <a:p>
            <a:r>
              <a:rPr lang="en-GB" sz="2800" dirty="0"/>
              <a:t>Correlation vs Causation</a:t>
            </a:r>
          </a:p>
          <a:p>
            <a:r>
              <a:rPr lang="en-GB" sz="2800" dirty="0"/>
              <a:t>Example: Drop in sales → </a:t>
            </a:r>
            <a:r>
              <a:rPr lang="en-GB" sz="2800" dirty="0" err="1"/>
              <a:t>analyze</a:t>
            </a:r>
            <a:r>
              <a:rPr lang="en-GB" sz="2800" dirty="0"/>
              <a:t> marketing </a:t>
            </a:r>
            <a:r>
              <a:rPr lang="en-GB" sz="2800" dirty="0" smtClean="0"/>
              <a:t>changes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033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Predictive Analytics</a:t>
            </a:r>
            <a:endParaRPr lang="en-US" dirty="0"/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55032" y="1459832"/>
            <a:ext cx="69622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Forecasts </a:t>
            </a:r>
            <a:r>
              <a:rPr lang="en-GB" sz="2800" b="1" dirty="0"/>
              <a:t>future outcomes</a:t>
            </a:r>
            <a:endParaRPr lang="en-GB" sz="2800" dirty="0"/>
          </a:p>
          <a:p>
            <a:r>
              <a:rPr lang="en-GB" sz="2800" dirty="0"/>
              <a:t>Tools: ML, statistics, forecasting</a:t>
            </a:r>
          </a:p>
          <a:p>
            <a:r>
              <a:rPr lang="en-GB" sz="2800" dirty="0"/>
              <a:t>Applications:</a:t>
            </a:r>
          </a:p>
          <a:p>
            <a:r>
              <a:rPr lang="en-GB" sz="2800" dirty="0"/>
              <a:t>Customer churn prediction</a:t>
            </a:r>
          </a:p>
          <a:p>
            <a:r>
              <a:rPr lang="en-GB" sz="2800" dirty="0"/>
              <a:t>Fraud detection</a:t>
            </a:r>
          </a:p>
          <a:p>
            <a:r>
              <a:rPr lang="en-GB" sz="2800" dirty="0"/>
              <a:t>Demand </a:t>
            </a:r>
            <a:r>
              <a:rPr lang="en-GB" sz="2800" dirty="0" smtClean="0"/>
              <a:t>forecasting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3987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662" y="220289"/>
            <a:ext cx="7772400" cy="1102519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Prescriptive Analytics</a:t>
            </a:r>
            <a:endParaRPr lang="en-US" dirty="0"/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812758"/>
            <a:ext cx="7078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1828800" y="1598121"/>
            <a:ext cx="593557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GB" sz="2800" dirty="0">
                <a:solidFill>
                  <a:srgbClr val="0D0D0D"/>
                </a:solidFill>
                <a:latin typeface="+mj-lt"/>
              </a:rPr>
              <a:t>Suggests </a:t>
            </a:r>
            <a:r>
              <a:rPr lang="en-GB" sz="2800" b="1" dirty="0">
                <a:solidFill>
                  <a:srgbClr val="0D0D0D"/>
                </a:solidFill>
                <a:latin typeface="+mj-lt"/>
              </a:rPr>
              <a:t>best actions</a:t>
            </a:r>
            <a:endParaRPr lang="en-GB" sz="2800" dirty="0">
              <a:solidFill>
                <a:srgbClr val="0D0D0D"/>
              </a:solidFill>
              <a:latin typeface="+mj-lt"/>
            </a:endParaRPr>
          </a:p>
          <a:p>
            <a:pPr>
              <a:buFont typeface="Arial"/>
              <a:buChar char="•"/>
            </a:pPr>
            <a:r>
              <a:rPr lang="en-GB" sz="2800" dirty="0">
                <a:solidFill>
                  <a:srgbClr val="0D0D0D"/>
                </a:solidFill>
                <a:latin typeface="+mj-lt"/>
              </a:rPr>
              <a:t>Uses simulations, optimization, AI</a:t>
            </a:r>
          </a:p>
          <a:p>
            <a:pPr>
              <a:buFont typeface="Arial"/>
              <a:buChar char="•"/>
            </a:pPr>
            <a:r>
              <a:rPr lang="en-GB" sz="2800" dirty="0">
                <a:solidFill>
                  <a:srgbClr val="0D0D0D"/>
                </a:solidFill>
                <a:latin typeface="+mj-lt"/>
              </a:rPr>
              <a:t>Example: Best investment strategy</a:t>
            </a:r>
          </a:p>
        </p:txBody>
      </p:sp>
    </p:spTree>
    <p:extLst>
      <p:ext uri="{BB962C8B-B14F-4D97-AF65-F5344CB8AC3E}">
        <p14:creationId xmlns:p14="http://schemas.microsoft.com/office/powerpoint/2010/main" val="142686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9"/>
            <a:ext cx="7772400" cy="1102519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Visual</a:t>
            </a:r>
            <a:r>
              <a:rPr lang="en-IN" dirty="0"/>
              <a:t> </a:t>
            </a:r>
            <a:r>
              <a:rPr lang="en-IN" b="1" dirty="0">
                <a:solidFill>
                  <a:srgbClr val="FF0000"/>
                </a:solidFill>
              </a:rPr>
              <a:t>Analytics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3" name="Google Shape;93;p1" descr="D:\1_YTC\Course File 2023-24\yspm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62714"/>
            <a:ext cx="578296" cy="708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94;p1" descr="D:\1_YTC\Course File 2023-24\MSBTE 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92062" y="62715"/>
            <a:ext cx="719628" cy="70883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89;p1"/>
          <p:cNvSpPr txBox="1"/>
          <p:nvPr/>
        </p:nvSpPr>
        <p:spPr>
          <a:xfrm>
            <a:off x="0" y="4887039"/>
            <a:ext cx="9144000" cy="276999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YASHODA TECHNICAL CAMPUS, WADHE, SATARA, 415011</a:t>
            </a:r>
            <a:endParaRPr lang="en-GB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12758"/>
            <a:ext cx="70785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Uses graphs, dashboards, charts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Detects patterns, anomalies, trends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Example: Power BI / Tableau </a:t>
            </a:r>
            <a:r>
              <a:rPr lang="en-GB" sz="2800" dirty="0" smtClean="0"/>
              <a:t>dashboards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7872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596</Words>
  <Application>Microsoft Office PowerPoint</Application>
  <PresentationFormat>On-screen Show (16:9)</PresentationFormat>
  <Paragraphs>122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Theme1</vt:lpstr>
      <vt:lpstr> Data Analytics COURSE CODE:- 315326  Unit 1 :Introduction to Data Analytics  CO1: Develop C program using input - output functions and arithmetic expressions </vt:lpstr>
      <vt:lpstr>Overview of Data Analytics</vt:lpstr>
      <vt:lpstr>Importance of Data Analytics</vt:lpstr>
      <vt:lpstr>Types of Data Analytics</vt:lpstr>
      <vt:lpstr>Descriptive Analytics</vt:lpstr>
      <vt:lpstr>Diagnostic Analytics</vt:lpstr>
      <vt:lpstr>Predictive Analytics</vt:lpstr>
      <vt:lpstr>Prescriptive Analytics</vt:lpstr>
      <vt:lpstr>Visual Analytics</vt:lpstr>
      <vt:lpstr>Data Analytics Life Cycle</vt:lpstr>
      <vt:lpstr>Data Quality</vt:lpstr>
      <vt:lpstr>Data Quantity</vt:lpstr>
      <vt:lpstr>Measurement in Analytics</vt:lpstr>
      <vt:lpstr>Data Types</vt:lpstr>
      <vt:lpstr>Measures of Central Tendency</vt:lpstr>
      <vt:lpstr>Measures of Dispersion</vt:lpstr>
      <vt:lpstr>Sampling in Data Analytics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 Analytics COURSE CODE:- 315326  Unit 1 :Introduction to Data Analytics  CO1: Develop C program using input - output functions and arithmetic expressions </dc:title>
  <dc:creator>Ankul</dc:creator>
  <cp:lastModifiedBy>admin</cp:lastModifiedBy>
  <cp:revision>40</cp:revision>
  <dcterms:created xsi:type="dcterms:W3CDTF">2021-04-05T04:15:00Z</dcterms:created>
  <dcterms:modified xsi:type="dcterms:W3CDTF">2025-09-02T04:29:10Z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F006FCA2130F4ADBA85A7A4661529D5B_12</vt:lpwstr>
  </property>
  <property fmtid="{D5CDD505-2E9C-101B-9397-08002B2CF9AE}" pid="3" name="KSOProductBuildVer">
    <vt:lpwstr>1033-12.2.0.13489</vt:lpwstr>
  </property>
</Properties>
</file>