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x="18288000" cy="10287000"/>
  <p:notesSz cx="6858000" cy="9144000"/>
  <p:embeddedFontLst>
    <p:embeddedFont>
      <p:font typeface="Norwester" charset="1" panose="00000506000000000000"/>
      <p:regular r:id="rId47"/>
    </p:embeddedFont>
    <p:embeddedFont>
      <p:font typeface="Times New Roman Bold" charset="1" panose="02020803070505020304"/>
      <p:regular r:id="rId48"/>
    </p:embeddedFont>
    <p:embeddedFont>
      <p:font typeface="Times New Roman" charset="1" panose="02020603050405020304"/>
      <p:regular r:id="rId49"/>
    </p:embeddedFont>
    <p:embeddedFont>
      <p:font typeface="Cooper BT Light" charset="1" panose="0208050304030B020404"/>
      <p:regular r:id="rId50"/>
    </p:embeddedFont>
    <p:embeddedFont>
      <p:font typeface="Times New Roman MT" charset="1" panose="02030502070405020303"/>
      <p:regular r:id="rId51"/>
    </p:embeddedFont>
    <p:embeddedFont>
      <p:font typeface="Helvetica World" charset="1" panose="020B0500040000020004"/>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6.png" Type="http://schemas.openxmlformats.org/officeDocument/2006/relationships/image"/><Relationship Id="rId4" Target="../media/image1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3.jpeg" Type="http://schemas.openxmlformats.org/officeDocument/2006/relationships/image"/><Relationship Id="rId4" Target="../media/image2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3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32.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33.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34.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5.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36.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3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5400000">
            <a:off x="-358858" y="4907320"/>
            <a:ext cx="3247475" cy="472360"/>
          </a:xfrm>
          <a:custGeom>
            <a:avLst/>
            <a:gdLst/>
            <a:ahLst/>
            <a:cxnLst/>
            <a:rect r="r" b="b" t="t" l="l"/>
            <a:pathLst>
              <a:path h="472360" w="3247475">
                <a:moveTo>
                  <a:pt x="0" y="0"/>
                </a:moveTo>
                <a:lnTo>
                  <a:pt x="3247476" y="0"/>
                </a:lnTo>
                <a:lnTo>
                  <a:pt x="3247476" y="472360"/>
                </a:lnTo>
                <a:lnTo>
                  <a:pt x="0" y="4723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5400000">
            <a:off x="15399382" y="4907320"/>
            <a:ext cx="3247475" cy="472360"/>
          </a:xfrm>
          <a:custGeom>
            <a:avLst/>
            <a:gdLst/>
            <a:ahLst/>
            <a:cxnLst/>
            <a:rect r="r" b="b" t="t" l="l"/>
            <a:pathLst>
              <a:path h="472360" w="3247475">
                <a:moveTo>
                  <a:pt x="0" y="472360"/>
                </a:moveTo>
                <a:lnTo>
                  <a:pt x="3247476" y="472360"/>
                </a:lnTo>
                <a:lnTo>
                  <a:pt x="3247476" y="0"/>
                </a:lnTo>
                <a:lnTo>
                  <a:pt x="0" y="0"/>
                </a:lnTo>
                <a:lnTo>
                  <a:pt x="0" y="4723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166844" y="1992865"/>
            <a:ext cx="12616074" cy="1655991"/>
          </a:xfrm>
          <a:prstGeom prst="rect">
            <a:avLst/>
          </a:prstGeom>
        </p:spPr>
        <p:txBody>
          <a:bodyPr anchor="t" rtlCol="false" tIns="0" lIns="0" bIns="0" rIns="0">
            <a:spAutoFit/>
          </a:bodyPr>
          <a:lstStyle/>
          <a:p>
            <a:pPr algn="ctr">
              <a:lnSpc>
                <a:spcPts val="13317"/>
              </a:lnSpc>
            </a:pPr>
            <a:r>
              <a:rPr lang="en-US" sz="10089" spc="-494">
                <a:solidFill>
                  <a:srgbClr val="38B6FF"/>
                </a:solidFill>
                <a:latin typeface="Norwester"/>
                <a:ea typeface="Norwester"/>
                <a:cs typeface="Norwester"/>
                <a:sym typeface="Norwester"/>
              </a:rPr>
              <a:t>4. MEMORY MANAGMENT</a:t>
            </a:r>
          </a:p>
        </p:txBody>
      </p:sp>
      <p:sp>
        <p:nvSpPr>
          <p:cNvPr name="TextBox 6" id="6"/>
          <p:cNvSpPr txBox="true"/>
          <p:nvPr/>
        </p:nvSpPr>
        <p:spPr>
          <a:xfrm rot="0">
            <a:off x="1264880" y="8848475"/>
            <a:ext cx="3331569" cy="409825"/>
          </a:xfrm>
          <a:prstGeom prst="rect">
            <a:avLst/>
          </a:prstGeom>
        </p:spPr>
        <p:txBody>
          <a:bodyPr anchor="t" rtlCol="false" tIns="0" lIns="0" bIns="0" rIns="0">
            <a:spAutoFit/>
          </a:bodyPr>
          <a:lstStyle/>
          <a:p>
            <a:pPr algn="ctr">
              <a:lnSpc>
                <a:spcPts val="3278"/>
              </a:lnSpc>
            </a:pPr>
            <a:r>
              <a:rPr lang="en-US" b="true" sz="2483" spc="-121">
                <a:solidFill>
                  <a:srgbClr val="FFFFFF"/>
                </a:solidFill>
                <a:latin typeface="Times New Roman Bold"/>
                <a:ea typeface="Times New Roman Bold"/>
                <a:cs typeface="Times New Roman Bold"/>
                <a:sym typeface="Times New Roman Bold"/>
              </a:rPr>
              <a:t>BY - MS VIRKAR  S.  S</a:t>
            </a:r>
          </a:p>
        </p:txBody>
      </p:sp>
      <p:sp>
        <p:nvSpPr>
          <p:cNvPr name="TextBox 7" id="7"/>
          <p:cNvSpPr txBox="true"/>
          <p:nvPr/>
        </p:nvSpPr>
        <p:spPr>
          <a:xfrm rot="0">
            <a:off x="6463403" y="138792"/>
            <a:ext cx="5361194" cy="1655991"/>
          </a:xfrm>
          <a:prstGeom prst="rect">
            <a:avLst/>
          </a:prstGeom>
        </p:spPr>
        <p:txBody>
          <a:bodyPr anchor="t" rtlCol="false" tIns="0" lIns="0" bIns="0" rIns="0">
            <a:spAutoFit/>
          </a:bodyPr>
          <a:lstStyle/>
          <a:p>
            <a:pPr algn="ctr">
              <a:lnSpc>
                <a:spcPts val="13317"/>
              </a:lnSpc>
            </a:pPr>
            <a:r>
              <a:rPr lang="en-US" sz="10089" spc="-494">
                <a:solidFill>
                  <a:srgbClr val="38B6FF"/>
                </a:solidFill>
                <a:latin typeface="Norwester"/>
                <a:ea typeface="Norwester"/>
                <a:cs typeface="Norwester"/>
                <a:sym typeface="Norwester"/>
              </a:rPr>
              <a:t>SUB - OS</a:t>
            </a:r>
          </a:p>
        </p:txBody>
      </p:sp>
      <p:sp>
        <p:nvSpPr>
          <p:cNvPr name="TextBox 8" id="8"/>
          <p:cNvSpPr txBox="true"/>
          <p:nvPr/>
        </p:nvSpPr>
        <p:spPr>
          <a:xfrm rot="0">
            <a:off x="1501060" y="4550904"/>
            <a:ext cx="16786940" cy="3347898"/>
          </a:xfrm>
          <a:prstGeom prst="rect">
            <a:avLst/>
          </a:prstGeom>
        </p:spPr>
        <p:txBody>
          <a:bodyPr anchor="t" rtlCol="false" tIns="0" lIns="0" bIns="0" rIns="0">
            <a:spAutoFit/>
          </a:bodyPr>
          <a:lstStyle/>
          <a:p>
            <a:pPr algn="l">
              <a:lnSpc>
                <a:spcPts val="4451"/>
              </a:lnSpc>
              <a:spcBef>
                <a:spcPct val="0"/>
              </a:spcBef>
            </a:pPr>
            <a:r>
              <a:rPr lang="en-US" sz="3179" spc="-155">
                <a:solidFill>
                  <a:srgbClr val="FFFFFF"/>
                </a:solidFill>
                <a:latin typeface="Times New Roman"/>
                <a:ea typeface="Times New Roman"/>
                <a:cs typeface="Times New Roman"/>
                <a:sym typeface="Times New Roman"/>
              </a:rPr>
              <a:t>4.1 Basic Memory Management: Partitioning - Fixed and Variable, Free Space Management Techniques: Bit map, Linked List</a:t>
            </a:r>
          </a:p>
          <a:p>
            <a:pPr algn="l">
              <a:lnSpc>
                <a:spcPts val="4451"/>
              </a:lnSpc>
              <a:spcBef>
                <a:spcPct val="0"/>
              </a:spcBef>
            </a:pPr>
            <a:r>
              <a:rPr lang="en-US" sz="3179" spc="-155">
                <a:solidFill>
                  <a:srgbClr val="FFFFFF"/>
                </a:solidFill>
                <a:latin typeface="Times New Roman"/>
                <a:ea typeface="Times New Roman"/>
                <a:cs typeface="Times New Roman"/>
                <a:sym typeface="Times New Roman"/>
              </a:rPr>
              <a:t>4.2 Swapping, Compaction, Fragmentation, Partitioning Algorithms: First fit, Best fit, Worst fit</a:t>
            </a:r>
          </a:p>
          <a:p>
            <a:pPr algn="l">
              <a:lnSpc>
                <a:spcPts val="4451"/>
              </a:lnSpc>
              <a:spcBef>
                <a:spcPct val="0"/>
              </a:spcBef>
            </a:pPr>
            <a:r>
              <a:rPr lang="en-US" sz="3179" spc="-155">
                <a:solidFill>
                  <a:srgbClr val="FFFFFF"/>
                </a:solidFill>
                <a:latin typeface="Times New Roman"/>
                <a:ea typeface="Times New Roman"/>
                <a:cs typeface="Times New Roman"/>
                <a:sym typeface="Times New Roman"/>
              </a:rPr>
              <a:t>4.3 Non-contiguous Memory Management Techniques: Paging, Segmentation</a:t>
            </a:r>
          </a:p>
          <a:p>
            <a:pPr algn="l">
              <a:lnSpc>
                <a:spcPts val="4451"/>
              </a:lnSpc>
              <a:spcBef>
                <a:spcPct val="0"/>
              </a:spcBef>
            </a:pPr>
            <a:r>
              <a:rPr lang="en-US" sz="3179" spc="-155">
                <a:solidFill>
                  <a:srgbClr val="FFFFFF"/>
                </a:solidFill>
                <a:latin typeface="Times New Roman"/>
                <a:ea typeface="Times New Roman"/>
                <a:cs typeface="Times New Roman"/>
                <a:sym typeface="Times New Roman"/>
              </a:rPr>
              <a:t>4.4 Virtual Memory: Basics, Demand paging, Page Fault</a:t>
            </a:r>
          </a:p>
          <a:p>
            <a:pPr algn="l">
              <a:lnSpc>
                <a:spcPts val="4451"/>
              </a:lnSpc>
              <a:spcBef>
                <a:spcPct val="0"/>
              </a:spcBef>
            </a:pPr>
            <a:r>
              <a:rPr lang="en-US" sz="3179" spc="-155">
                <a:solidFill>
                  <a:srgbClr val="FFFFFF"/>
                </a:solidFill>
                <a:latin typeface="Times New Roman"/>
                <a:ea typeface="Times New Roman"/>
                <a:cs typeface="Times New Roman"/>
                <a:sym typeface="Times New Roman"/>
              </a:rPr>
              <a:t>4.5 Page Replacement Algorithm: First In First Out (FIFO), Least Recently Used (LRU), Optimal</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true" rot="0">
            <a:off x="2554642" y="1201799"/>
            <a:ext cx="3247475" cy="472360"/>
          </a:xfrm>
          <a:custGeom>
            <a:avLst/>
            <a:gdLst/>
            <a:ahLst/>
            <a:cxnLst/>
            <a:rect r="r" b="b" t="t" l="l"/>
            <a:pathLst>
              <a:path h="472360" w="3247475">
                <a:moveTo>
                  <a:pt x="0" y="472360"/>
                </a:moveTo>
                <a:lnTo>
                  <a:pt x="3247475" y="472360"/>
                </a:lnTo>
                <a:lnTo>
                  <a:pt x="3247475" y="0"/>
                </a:lnTo>
                <a:lnTo>
                  <a:pt x="0" y="0"/>
                </a:lnTo>
                <a:lnTo>
                  <a:pt x="0" y="4723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301037" y="760679"/>
            <a:ext cx="6229664" cy="1703135"/>
          </a:xfrm>
          <a:prstGeom prst="rect">
            <a:avLst/>
          </a:prstGeom>
        </p:spPr>
        <p:txBody>
          <a:bodyPr anchor="t" rtlCol="false" tIns="0" lIns="0" bIns="0" rIns="0">
            <a:spAutoFit/>
          </a:bodyPr>
          <a:lstStyle/>
          <a:p>
            <a:pPr algn="l">
              <a:lnSpc>
                <a:spcPts val="13693"/>
              </a:lnSpc>
            </a:pPr>
            <a:r>
              <a:rPr lang="en-US" sz="10373" spc="-508">
                <a:solidFill>
                  <a:srgbClr val="38B6FF"/>
                </a:solidFill>
                <a:latin typeface="Norwester"/>
                <a:ea typeface="Norwester"/>
                <a:cs typeface="Norwester"/>
                <a:sym typeface="Norwester"/>
              </a:rPr>
              <a:t>PAGE FAULT</a:t>
            </a:r>
          </a:p>
        </p:txBody>
      </p:sp>
      <p:sp>
        <p:nvSpPr>
          <p:cNvPr name="TextBox 5" id="5"/>
          <p:cNvSpPr txBox="true"/>
          <p:nvPr/>
        </p:nvSpPr>
        <p:spPr>
          <a:xfrm rot="0">
            <a:off x="1740718" y="2935600"/>
            <a:ext cx="14250325" cy="7102230"/>
          </a:xfrm>
          <a:prstGeom prst="rect">
            <a:avLst/>
          </a:prstGeom>
        </p:spPr>
        <p:txBody>
          <a:bodyPr anchor="t" rtlCol="false" tIns="0" lIns="0" bIns="0" rIns="0">
            <a:spAutoFit/>
          </a:bodyPr>
          <a:lstStyle/>
          <a:p>
            <a:pPr algn="l">
              <a:lnSpc>
                <a:spcPts val="2589"/>
              </a:lnSpc>
            </a:pPr>
            <a:r>
              <a:rPr lang="en-US" sz="1991" spc="-59">
                <a:solidFill>
                  <a:srgbClr val="FFFFFF"/>
                </a:solidFill>
                <a:latin typeface="Cooper BT Light"/>
                <a:ea typeface="Cooper BT Light"/>
                <a:cs typeface="Cooper BT Light"/>
                <a:sym typeface="Cooper BT Light"/>
              </a:rPr>
              <a:t>A page fault occurs when a process tries to access a page that is not currently present in the main memory (RAM). The operating system then fetches the required page from secondary storage (disk) into memory.</a:t>
            </a:r>
          </a:p>
          <a:p>
            <a:pPr algn="l">
              <a:lnSpc>
                <a:spcPts val="2589"/>
              </a:lnSpc>
            </a:pPr>
          </a:p>
          <a:p>
            <a:pPr algn="l">
              <a:lnSpc>
                <a:spcPts val="2589"/>
              </a:lnSpc>
            </a:pPr>
            <a:r>
              <a:rPr lang="en-US" sz="1991" spc="-59">
                <a:solidFill>
                  <a:srgbClr val="FFFFFF"/>
                </a:solidFill>
                <a:latin typeface="Cooper BT Light"/>
                <a:ea typeface="Cooper BT Light"/>
                <a:cs typeface="Cooper BT Light"/>
                <a:sym typeface="Cooper BT Light"/>
              </a:rPr>
              <a:t>Types of Page Faults:</a:t>
            </a:r>
          </a:p>
          <a:p>
            <a:pPr algn="l">
              <a:lnSpc>
                <a:spcPts val="2589"/>
              </a:lnSpc>
            </a:pPr>
          </a:p>
          <a:p>
            <a:pPr algn="l" marL="430044" indent="-215022" lvl="1">
              <a:lnSpc>
                <a:spcPts val="2589"/>
              </a:lnSpc>
              <a:buAutoNum type="arabicPeriod" startAt="1"/>
            </a:pPr>
            <a:r>
              <a:rPr lang="en-US" sz="1991" spc="-59">
                <a:solidFill>
                  <a:srgbClr val="FFFFFF"/>
                </a:solidFill>
                <a:latin typeface="Cooper BT Light"/>
                <a:ea typeface="Cooper BT Light"/>
                <a:cs typeface="Cooper BT Light"/>
                <a:sym typeface="Cooper BT Light"/>
              </a:rPr>
              <a:t>Minor Page Fault – Page is in memory but not mapped to the process.</a:t>
            </a:r>
          </a:p>
          <a:p>
            <a:pPr algn="l" marL="430044" indent="-215022" lvl="1">
              <a:lnSpc>
                <a:spcPts val="2589"/>
              </a:lnSpc>
              <a:buAutoNum type="arabicPeriod" startAt="1"/>
            </a:pPr>
            <a:r>
              <a:rPr lang="en-US" sz="1991" spc="-59">
                <a:solidFill>
                  <a:srgbClr val="FFFFFF"/>
                </a:solidFill>
                <a:latin typeface="Cooper BT Light"/>
                <a:ea typeface="Cooper BT Light"/>
                <a:cs typeface="Cooper BT Light"/>
                <a:sym typeface="Cooper BT Light"/>
              </a:rPr>
              <a:t>Major Page Fault – Page is not in memory and must be loaded from disk.</a:t>
            </a:r>
          </a:p>
          <a:p>
            <a:pPr algn="l" marL="430044" indent="-215022" lvl="1">
              <a:lnSpc>
                <a:spcPts val="2589"/>
              </a:lnSpc>
              <a:buAutoNum type="arabicPeriod" startAt="1"/>
            </a:pPr>
            <a:r>
              <a:rPr lang="en-US" sz="1991" spc="-59">
                <a:solidFill>
                  <a:srgbClr val="FFFFFF"/>
                </a:solidFill>
                <a:latin typeface="Cooper BT Light"/>
                <a:ea typeface="Cooper BT Light"/>
                <a:cs typeface="Cooper BT Light"/>
                <a:sym typeface="Cooper BT Light"/>
              </a:rPr>
              <a:t>Invalid Page Fault – Process tries to access a page that doesn’t exist.</a:t>
            </a:r>
          </a:p>
          <a:p>
            <a:pPr algn="l">
              <a:lnSpc>
                <a:spcPts val="2589"/>
              </a:lnSpc>
            </a:pPr>
          </a:p>
          <a:p>
            <a:pPr algn="l">
              <a:lnSpc>
                <a:spcPts val="2589"/>
              </a:lnSpc>
            </a:pPr>
            <a:r>
              <a:rPr lang="en-US" sz="1991" spc="-59">
                <a:solidFill>
                  <a:srgbClr val="FFFFFF"/>
                </a:solidFill>
                <a:latin typeface="Cooper BT Light"/>
                <a:ea typeface="Cooper BT Light"/>
                <a:cs typeface="Cooper BT Light"/>
                <a:sym typeface="Cooper BT Light"/>
              </a:rPr>
              <a:t>Imagine you are reading notes and suddenly realize one topic is missing.</a:t>
            </a:r>
          </a:p>
          <a:p>
            <a:pPr algn="l">
              <a:lnSpc>
                <a:spcPts val="2589"/>
              </a:lnSpc>
            </a:pPr>
            <a:r>
              <a:rPr lang="en-US" sz="1991" spc="-59">
                <a:solidFill>
                  <a:srgbClr val="FFFFFF"/>
                </a:solidFill>
                <a:latin typeface="Cooper BT Light"/>
                <a:ea typeface="Cooper BT Light"/>
                <a:cs typeface="Cooper BT Light"/>
                <a:sym typeface="Cooper BT Light"/>
              </a:rPr>
              <a:t> You go to your cupboard (hard disk) to fetch that missing notebook (page).</a:t>
            </a:r>
          </a:p>
          <a:p>
            <a:pPr algn="l">
              <a:lnSpc>
                <a:spcPts val="2589"/>
              </a:lnSpc>
            </a:pPr>
            <a:r>
              <a:rPr lang="en-US" sz="1991" spc="-59">
                <a:solidFill>
                  <a:srgbClr val="FFFFFF"/>
                </a:solidFill>
                <a:latin typeface="Cooper BT Light"/>
                <a:ea typeface="Cooper BT Light"/>
                <a:cs typeface="Cooper BT Light"/>
                <a:sym typeface="Cooper BT Light"/>
              </a:rPr>
              <a:t> Once you bring it back to your desk (RAM), you continue studying.</a:t>
            </a:r>
          </a:p>
          <a:p>
            <a:pPr algn="l">
              <a:lnSpc>
                <a:spcPts val="2589"/>
              </a:lnSpc>
            </a:pPr>
            <a:r>
              <a:rPr lang="en-US" sz="1991" spc="-59">
                <a:solidFill>
                  <a:srgbClr val="FFFFFF"/>
                </a:solidFill>
                <a:latin typeface="Cooper BT Light"/>
                <a:ea typeface="Cooper BT Light"/>
                <a:cs typeface="Cooper BT Light"/>
                <a:sym typeface="Cooper BT Light"/>
              </a:rPr>
              <a:t> That trip to the cupboard = Page Fault Handling.</a:t>
            </a:r>
          </a:p>
          <a:p>
            <a:pPr algn="l">
              <a:lnSpc>
                <a:spcPts val="2589"/>
              </a:lnSpc>
            </a:pPr>
            <a:r>
              <a:rPr lang="en-US" sz="1991" spc="-59">
                <a:solidFill>
                  <a:srgbClr val="FFFFFF"/>
                </a:solidFill>
                <a:latin typeface="Cooper BT Light"/>
                <a:ea typeface="Cooper BT Light"/>
                <a:cs typeface="Cooper BT Light"/>
                <a:sym typeface="Cooper BT Light"/>
              </a:rPr>
              <a:t>🔹 Steps in Handling a Page Fault:</a:t>
            </a:r>
          </a:p>
          <a:p>
            <a:pPr algn="l">
              <a:lnSpc>
                <a:spcPts val="2589"/>
              </a:lnSpc>
            </a:pPr>
          </a:p>
          <a:p>
            <a:pPr algn="l" marL="430044" indent="-215022" lvl="1">
              <a:lnSpc>
                <a:spcPts val="2589"/>
              </a:lnSpc>
              <a:buAutoNum type="arabicPeriod" startAt="1"/>
            </a:pPr>
            <a:r>
              <a:rPr lang="en-US" sz="1991" spc="-59">
                <a:solidFill>
                  <a:srgbClr val="FFFFFF"/>
                </a:solidFill>
                <a:latin typeface="Cooper BT Light"/>
                <a:ea typeface="Cooper BT Light"/>
                <a:cs typeface="Cooper BT Light"/>
                <a:sym typeface="Cooper BT Light"/>
              </a:rPr>
              <a:t>CPU detects missing page → triggers Page Fault.</a:t>
            </a:r>
          </a:p>
          <a:p>
            <a:pPr algn="l" marL="430044" indent="-215022" lvl="1">
              <a:lnSpc>
                <a:spcPts val="2589"/>
              </a:lnSpc>
              <a:buAutoNum type="arabicPeriod" startAt="1"/>
            </a:pPr>
            <a:r>
              <a:rPr lang="en-US" sz="1991" spc="-59">
                <a:solidFill>
                  <a:srgbClr val="FFFFFF"/>
                </a:solidFill>
                <a:latin typeface="Cooper BT Light"/>
                <a:ea typeface="Cooper BT Light"/>
                <a:cs typeface="Cooper BT Light"/>
                <a:sym typeface="Cooper BT Light"/>
              </a:rPr>
              <a:t>OS locates the page on the disk.</a:t>
            </a:r>
          </a:p>
          <a:p>
            <a:pPr algn="l" marL="430044" indent="-215022" lvl="1">
              <a:lnSpc>
                <a:spcPts val="2589"/>
              </a:lnSpc>
              <a:buAutoNum type="arabicPeriod" startAt="1"/>
            </a:pPr>
            <a:r>
              <a:rPr lang="en-US" sz="1991" spc="-59">
                <a:solidFill>
                  <a:srgbClr val="FFFFFF"/>
                </a:solidFill>
                <a:latin typeface="Cooper BT Light"/>
                <a:ea typeface="Cooper BT Light"/>
                <a:cs typeface="Cooper BT Light"/>
                <a:sym typeface="Cooper BT Light"/>
              </a:rPr>
              <a:t>OS loads it into a free frame in RAM.</a:t>
            </a:r>
          </a:p>
          <a:p>
            <a:pPr algn="l" marL="430044" indent="-215022" lvl="1">
              <a:lnSpc>
                <a:spcPts val="2589"/>
              </a:lnSpc>
              <a:buAutoNum type="arabicPeriod" startAt="1"/>
            </a:pPr>
            <a:r>
              <a:rPr lang="en-US" sz="1991" spc="-59">
                <a:solidFill>
                  <a:srgbClr val="FFFFFF"/>
                </a:solidFill>
                <a:latin typeface="Cooper BT Light"/>
                <a:ea typeface="Cooper BT Light"/>
                <a:cs typeface="Cooper BT Light"/>
                <a:sym typeface="Cooper BT Light"/>
              </a:rPr>
              <a:t>Page table is updated.</a:t>
            </a:r>
          </a:p>
          <a:p>
            <a:pPr algn="l" marL="430044" indent="-215022" lvl="1">
              <a:lnSpc>
                <a:spcPts val="2589"/>
              </a:lnSpc>
              <a:buAutoNum type="arabicPeriod" startAt="1"/>
            </a:pPr>
            <a:r>
              <a:rPr lang="en-US" sz="1991" spc="-59">
                <a:solidFill>
                  <a:srgbClr val="FFFFFF"/>
                </a:solidFill>
                <a:latin typeface="Cooper BT Light"/>
                <a:ea typeface="Cooper BT Light"/>
                <a:cs typeface="Cooper BT Light"/>
                <a:sym typeface="Cooper BT Light"/>
              </a:rPr>
              <a:t>Process resumes.</a:t>
            </a:r>
          </a:p>
          <a:p>
            <a:pPr algn="l">
              <a:lnSpc>
                <a:spcPts val="2589"/>
              </a:lnSpc>
            </a:pPr>
          </a:p>
          <a:p>
            <a:pPr algn="l">
              <a:lnSpc>
                <a:spcPts val="1875"/>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TextBox 3" id="3"/>
          <p:cNvSpPr txBox="true"/>
          <p:nvPr/>
        </p:nvSpPr>
        <p:spPr>
          <a:xfrm rot="0">
            <a:off x="4109686" y="573516"/>
            <a:ext cx="8890590" cy="1676400"/>
          </a:xfrm>
          <a:prstGeom prst="rect">
            <a:avLst/>
          </a:prstGeom>
        </p:spPr>
        <p:txBody>
          <a:bodyPr anchor="t" rtlCol="false" tIns="0" lIns="0" bIns="0" rIns="0">
            <a:spAutoFit/>
          </a:bodyPr>
          <a:lstStyle/>
          <a:p>
            <a:pPr algn="l">
              <a:lnSpc>
                <a:spcPts val="6600"/>
              </a:lnSpc>
            </a:pPr>
            <a:r>
              <a:rPr lang="en-US" sz="5000" spc="-245">
                <a:solidFill>
                  <a:srgbClr val="38B6FF"/>
                </a:solidFill>
                <a:latin typeface="Norwester"/>
                <a:ea typeface="Norwester"/>
                <a:cs typeface="Norwester"/>
                <a:sym typeface="Norwester"/>
              </a:rPr>
              <a:t>4.1 BASIC MEMORY MANAGEMENT: </a:t>
            </a:r>
          </a:p>
          <a:p>
            <a:pPr algn="l">
              <a:lnSpc>
                <a:spcPts val="6600"/>
              </a:lnSpc>
            </a:pPr>
            <a:r>
              <a:rPr lang="en-US" sz="5000" spc="-245">
                <a:solidFill>
                  <a:srgbClr val="38B6FF"/>
                </a:solidFill>
                <a:latin typeface="Norwester"/>
                <a:ea typeface="Norwester"/>
                <a:cs typeface="Norwester"/>
                <a:sym typeface="Norwester"/>
              </a:rPr>
              <a:t>PARTITIONING - FIXED AND VARIABLE </a:t>
            </a:r>
          </a:p>
        </p:txBody>
      </p:sp>
      <p:sp>
        <p:nvSpPr>
          <p:cNvPr name="TextBox 4" id="4"/>
          <p:cNvSpPr txBox="true"/>
          <p:nvPr/>
        </p:nvSpPr>
        <p:spPr>
          <a:xfrm rot="0">
            <a:off x="1658358" y="3151338"/>
            <a:ext cx="14971284" cy="4967631"/>
          </a:xfrm>
          <a:prstGeom prst="rect">
            <a:avLst/>
          </a:prstGeom>
        </p:spPr>
        <p:txBody>
          <a:bodyPr anchor="t" rtlCol="false" tIns="0" lIns="0" bIns="0" rIns="0">
            <a:spAutoFit/>
          </a:bodyPr>
          <a:lstStyle/>
          <a:p>
            <a:pPr algn="l">
              <a:lnSpc>
                <a:spcPts val="4352"/>
              </a:lnSpc>
            </a:pPr>
            <a:r>
              <a:rPr lang="en-US" sz="3347" spc="-100">
                <a:solidFill>
                  <a:srgbClr val="FFFFFF"/>
                </a:solidFill>
                <a:latin typeface="Cooper BT Light"/>
                <a:ea typeface="Cooper BT Light"/>
                <a:cs typeface="Cooper BT Light"/>
                <a:sym typeface="Cooper BT Light"/>
              </a:rPr>
              <a:t>Partitioning is a technique used by the operating system to divide the main memory into parts (called partitions) so that multiple processes can be loaded and executed simultaneously.</a:t>
            </a:r>
          </a:p>
          <a:p>
            <a:pPr algn="l">
              <a:lnSpc>
                <a:spcPts val="4352"/>
              </a:lnSpc>
            </a:pPr>
          </a:p>
          <a:p>
            <a:pPr algn="l">
              <a:lnSpc>
                <a:spcPts val="4352"/>
              </a:lnSpc>
            </a:pPr>
            <a:r>
              <a:rPr lang="en-US" sz="3347" spc="-100">
                <a:solidFill>
                  <a:srgbClr val="FFFFFF"/>
                </a:solidFill>
                <a:latin typeface="Cooper BT Light"/>
                <a:ea typeface="Cooper BT Light"/>
                <a:cs typeface="Cooper BT Light"/>
                <a:sym typeface="Cooper BT Light"/>
              </a:rPr>
              <a:t>Types of Partitioning</a:t>
            </a:r>
          </a:p>
          <a:p>
            <a:pPr algn="l">
              <a:lnSpc>
                <a:spcPts val="4352"/>
              </a:lnSpc>
            </a:pPr>
            <a:r>
              <a:rPr lang="en-US" sz="3347" spc="-100">
                <a:solidFill>
                  <a:srgbClr val="FFFFFF"/>
                </a:solidFill>
                <a:latin typeface="Cooper BT Light"/>
                <a:ea typeface="Cooper BT Light"/>
                <a:cs typeface="Cooper BT Light"/>
                <a:sym typeface="Cooper BT Light"/>
              </a:rPr>
              <a:t>There are two main types of partitioning:</a:t>
            </a:r>
          </a:p>
          <a:p>
            <a:pPr algn="l">
              <a:lnSpc>
                <a:spcPts val="4352"/>
              </a:lnSpc>
            </a:pPr>
            <a:r>
              <a:rPr lang="en-US" sz="3347" spc="-100">
                <a:solidFill>
                  <a:srgbClr val="FFFFFF"/>
                </a:solidFill>
                <a:latin typeface="Cooper BT Light"/>
                <a:ea typeface="Cooper BT Light"/>
                <a:cs typeface="Cooper BT Light"/>
                <a:sym typeface="Cooper BT Light"/>
              </a:rPr>
              <a:t>1.Fixed Partitioning</a:t>
            </a:r>
          </a:p>
          <a:p>
            <a:pPr algn="l">
              <a:lnSpc>
                <a:spcPts val="4352"/>
              </a:lnSpc>
            </a:pPr>
            <a:r>
              <a:rPr lang="en-US" sz="3347" spc="-100">
                <a:solidFill>
                  <a:srgbClr val="FFFFFF"/>
                </a:solidFill>
                <a:latin typeface="Cooper BT Light"/>
                <a:ea typeface="Cooper BT Light"/>
                <a:cs typeface="Cooper BT Light"/>
                <a:sym typeface="Cooper BT Light"/>
              </a:rPr>
              <a:t>2.Variable Partitioning</a:t>
            </a:r>
          </a:p>
          <a:p>
            <a:pPr algn="l">
              <a:lnSpc>
                <a:spcPts val="4352"/>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0">
            <a:off x="11565361" y="3902950"/>
            <a:ext cx="6722639" cy="3504933"/>
          </a:xfrm>
          <a:custGeom>
            <a:avLst/>
            <a:gdLst/>
            <a:ahLst/>
            <a:cxnLst/>
            <a:rect r="r" b="b" t="t" l="l"/>
            <a:pathLst>
              <a:path h="3504933" w="6722639">
                <a:moveTo>
                  <a:pt x="0" y="0"/>
                </a:moveTo>
                <a:lnTo>
                  <a:pt x="6722639" y="0"/>
                </a:lnTo>
                <a:lnTo>
                  <a:pt x="6722639" y="3504933"/>
                </a:lnTo>
                <a:lnTo>
                  <a:pt x="0" y="3504933"/>
                </a:lnTo>
                <a:lnTo>
                  <a:pt x="0" y="0"/>
                </a:lnTo>
                <a:close/>
              </a:path>
            </a:pathLst>
          </a:custGeom>
          <a:blipFill>
            <a:blip r:embed="rId3"/>
            <a:stretch>
              <a:fillRect l="-2282" t="0" r="-2282" b="-1378"/>
            </a:stretch>
          </a:blipFill>
        </p:spPr>
      </p:sp>
      <p:sp>
        <p:nvSpPr>
          <p:cNvPr name="TextBox 4" id="4"/>
          <p:cNvSpPr txBox="true"/>
          <p:nvPr/>
        </p:nvSpPr>
        <p:spPr>
          <a:xfrm rot="0">
            <a:off x="4109686" y="573516"/>
            <a:ext cx="8890590" cy="838200"/>
          </a:xfrm>
          <a:prstGeom prst="rect">
            <a:avLst/>
          </a:prstGeom>
        </p:spPr>
        <p:txBody>
          <a:bodyPr anchor="t" rtlCol="false" tIns="0" lIns="0" bIns="0" rIns="0">
            <a:spAutoFit/>
          </a:bodyPr>
          <a:lstStyle/>
          <a:p>
            <a:pPr algn="l">
              <a:lnSpc>
                <a:spcPts val="6600"/>
              </a:lnSpc>
            </a:pPr>
            <a:r>
              <a:rPr lang="en-US" sz="5000" spc="-245">
                <a:solidFill>
                  <a:srgbClr val="38B6FF"/>
                </a:solidFill>
                <a:latin typeface="Norwester"/>
                <a:ea typeface="Norwester"/>
                <a:cs typeface="Norwester"/>
                <a:sym typeface="Norwester"/>
              </a:rPr>
              <a:t>1.FIXED PARTITIONING</a:t>
            </a:r>
          </a:p>
        </p:txBody>
      </p:sp>
      <p:sp>
        <p:nvSpPr>
          <p:cNvPr name="TextBox 5" id="5"/>
          <p:cNvSpPr txBox="true"/>
          <p:nvPr/>
        </p:nvSpPr>
        <p:spPr>
          <a:xfrm rot="0">
            <a:off x="852609" y="1557385"/>
            <a:ext cx="10959261" cy="8412906"/>
          </a:xfrm>
          <a:prstGeom prst="rect">
            <a:avLst/>
          </a:prstGeom>
        </p:spPr>
        <p:txBody>
          <a:bodyPr anchor="t" rtlCol="false" tIns="0" lIns="0" bIns="0" rIns="0">
            <a:spAutoFit/>
          </a:bodyPr>
          <a:lstStyle/>
          <a:p>
            <a:pPr algn="l">
              <a:lnSpc>
                <a:spcPts val="3064"/>
              </a:lnSpc>
            </a:pPr>
          </a:p>
          <a:p>
            <a:pPr algn="l">
              <a:lnSpc>
                <a:spcPts val="3064"/>
              </a:lnSpc>
            </a:pPr>
            <a:r>
              <a:rPr lang="en-US" sz="2357" spc="-70">
                <a:solidFill>
                  <a:srgbClr val="FFFFFF"/>
                </a:solidFill>
                <a:latin typeface="Cooper BT Light"/>
                <a:ea typeface="Cooper BT Light"/>
                <a:cs typeface="Cooper BT Light"/>
                <a:sym typeface="Cooper BT Light"/>
              </a:rPr>
              <a:t>In Fixed Partitioning, memory is divided into fixed-size partitions at system startup.</a:t>
            </a:r>
          </a:p>
          <a:p>
            <a:pPr algn="l">
              <a:lnSpc>
                <a:spcPts val="3064"/>
              </a:lnSpc>
            </a:pPr>
            <a:r>
              <a:rPr lang="en-US" sz="2357" spc="-70">
                <a:solidFill>
                  <a:srgbClr val="FFFFFF"/>
                </a:solidFill>
                <a:latin typeface="Cooper BT Light"/>
                <a:ea typeface="Cooper BT Light"/>
                <a:cs typeface="Cooper BT Light"/>
                <a:sym typeface="Cooper BT Light"/>
              </a:rPr>
              <a:t> Each partition can contain only one process at a time.</a:t>
            </a:r>
          </a:p>
          <a:p>
            <a:pPr algn="l">
              <a:lnSpc>
                <a:spcPts val="3064"/>
              </a:lnSpc>
            </a:pPr>
            <a:r>
              <a:rPr lang="en-US" sz="2357" spc="-70">
                <a:solidFill>
                  <a:srgbClr val="FFFFFF"/>
                </a:solidFill>
                <a:latin typeface="Cooper BT Light"/>
                <a:ea typeface="Cooper BT Light"/>
                <a:cs typeface="Cooper BT Light"/>
                <a:sym typeface="Cooper BT Light"/>
              </a:rPr>
              <a:t>🔹 Characteristics </a:t>
            </a:r>
          </a:p>
          <a:p>
            <a:pPr algn="l">
              <a:lnSpc>
                <a:spcPts val="3064"/>
              </a:lnSpc>
            </a:pPr>
            <a:r>
              <a:rPr lang="en-US" sz="2357" spc="-70">
                <a:solidFill>
                  <a:srgbClr val="FFFFFF"/>
                </a:solidFill>
                <a:latin typeface="Cooper BT Light"/>
                <a:ea typeface="Cooper BT Light"/>
                <a:cs typeface="Cooper BT Light"/>
                <a:sym typeface="Cooper BT Light"/>
              </a:rPr>
              <a:t>·Limit in degree of multiprogramming</a:t>
            </a:r>
          </a:p>
          <a:p>
            <a:pPr algn="l">
              <a:lnSpc>
                <a:spcPts val="3064"/>
              </a:lnSpc>
            </a:pPr>
            <a:r>
              <a:rPr lang="en-US" sz="2357" spc="-70">
                <a:solidFill>
                  <a:srgbClr val="FFFFFF"/>
                </a:solidFill>
                <a:latin typeface="Cooper BT Light"/>
                <a:ea typeface="Cooper BT Light"/>
                <a:cs typeface="Cooper BT Light"/>
                <a:sym typeface="Cooper BT Light"/>
              </a:rPr>
              <a:t> → Because the number of partitions is fixed, only that many processes can be in memory.</a:t>
            </a:r>
          </a:p>
          <a:p>
            <a:pPr algn="l">
              <a:lnSpc>
                <a:spcPts val="3064"/>
              </a:lnSpc>
            </a:pPr>
            <a:r>
              <a:rPr lang="en-US" sz="2357" spc="-70">
                <a:solidFill>
                  <a:srgbClr val="FFFFFF"/>
                </a:solidFill>
                <a:latin typeface="Cooper BT Light"/>
                <a:ea typeface="Cooper BT Light"/>
                <a:cs typeface="Cooper BT Light"/>
                <a:sym typeface="Cooper BT Light"/>
              </a:rPr>
              <a:t>·Internal fragmentation occurs</a:t>
            </a:r>
          </a:p>
          <a:p>
            <a:pPr algn="l">
              <a:lnSpc>
                <a:spcPts val="3064"/>
              </a:lnSpc>
            </a:pPr>
            <a:r>
              <a:rPr lang="en-US" sz="2357" spc="-70">
                <a:solidFill>
                  <a:srgbClr val="FFFFFF"/>
                </a:solidFill>
                <a:latin typeface="Cooper BT Light"/>
                <a:ea typeface="Cooper BT Light"/>
                <a:cs typeface="Cooper BT Light"/>
                <a:sym typeface="Cooper BT Light"/>
              </a:rPr>
              <a:t> → If a process is smaller than the partition, the remaining space inside the partition is wasted.</a:t>
            </a:r>
          </a:p>
          <a:p>
            <a:pPr algn="l">
              <a:lnSpc>
                <a:spcPts val="3064"/>
              </a:lnSpc>
            </a:pPr>
            <a:r>
              <a:rPr lang="en-US" sz="2357" spc="-70">
                <a:solidFill>
                  <a:srgbClr val="FFFFFF"/>
                </a:solidFill>
                <a:latin typeface="Cooper BT Light"/>
                <a:ea typeface="Cooper BT Light"/>
                <a:cs typeface="Cooper BT Light"/>
                <a:sym typeface="Cooper BT Light"/>
              </a:rPr>
              <a:t>·External fragmentation</a:t>
            </a:r>
          </a:p>
          <a:p>
            <a:pPr algn="l">
              <a:lnSpc>
                <a:spcPts val="3064"/>
              </a:lnSpc>
            </a:pPr>
            <a:r>
              <a:rPr lang="en-US" sz="2357" spc="-70">
                <a:solidFill>
                  <a:srgbClr val="FFFFFF"/>
                </a:solidFill>
                <a:latin typeface="Cooper BT Light"/>
                <a:ea typeface="Cooper BT Light"/>
                <a:cs typeface="Cooper BT Light"/>
                <a:sym typeface="Cooper BT Light"/>
              </a:rPr>
              <a:t> → Occurs when free partitions exist but are too small to hold new processes.</a:t>
            </a:r>
          </a:p>
          <a:p>
            <a:pPr algn="l">
              <a:lnSpc>
                <a:spcPts val="3064"/>
              </a:lnSpc>
            </a:pPr>
            <a:r>
              <a:rPr lang="en-US" sz="2357" spc="-70">
                <a:solidFill>
                  <a:srgbClr val="FFFFFF"/>
                </a:solidFill>
                <a:latin typeface="Cooper BT Light"/>
                <a:ea typeface="Cooper BT Light"/>
                <a:cs typeface="Cooper BT Light"/>
                <a:sym typeface="Cooper BT Light"/>
              </a:rPr>
              <a:t>·Limit in partition size</a:t>
            </a:r>
          </a:p>
          <a:p>
            <a:pPr algn="l">
              <a:lnSpc>
                <a:spcPts val="3064"/>
              </a:lnSpc>
            </a:pPr>
            <a:r>
              <a:rPr lang="en-US" sz="2357" spc="-70">
                <a:solidFill>
                  <a:srgbClr val="FFFFFF"/>
                </a:solidFill>
                <a:latin typeface="Cooper BT Light"/>
                <a:ea typeface="Cooper BT Light"/>
                <a:cs typeface="Cooper BT Light"/>
                <a:sym typeface="Cooper BT Light"/>
              </a:rPr>
              <a:t> → A process cannot exceed the size of a partition, even if total memory is available.</a:t>
            </a:r>
          </a:p>
          <a:p>
            <a:pPr algn="l">
              <a:lnSpc>
                <a:spcPts val="3064"/>
              </a:lnSpc>
            </a:pPr>
          </a:p>
          <a:p>
            <a:pPr algn="l">
              <a:lnSpc>
                <a:spcPts val="3064"/>
              </a:lnSpc>
            </a:pPr>
            <a:r>
              <a:rPr lang="en-US" sz="2357" spc="-70">
                <a:solidFill>
                  <a:srgbClr val="FFFFFF"/>
                </a:solidFill>
                <a:latin typeface="Cooper BT Light"/>
                <a:ea typeface="Cooper BT Light"/>
                <a:cs typeface="Cooper BT Light"/>
                <a:sym typeface="Cooper BT Light"/>
              </a:rPr>
              <a:t>Advantages</a:t>
            </a:r>
          </a:p>
          <a:p>
            <a:pPr algn="l">
              <a:lnSpc>
                <a:spcPts val="3064"/>
              </a:lnSpc>
            </a:pPr>
            <a:r>
              <a:rPr lang="en-US" sz="2357" spc="-70">
                <a:solidFill>
                  <a:srgbClr val="FFFFFF"/>
                </a:solidFill>
                <a:latin typeface="Cooper BT Light"/>
                <a:ea typeface="Cooper BT Light"/>
                <a:cs typeface="Cooper BT Light"/>
                <a:sym typeface="Cooper BT Light"/>
              </a:rPr>
              <a:t>1.Simple to implement and manage.</a:t>
            </a:r>
          </a:p>
          <a:p>
            <a:pPr algn="l">
              <a:lnSpc>
                <a:spcPts val="3064"/>
              </a:lnSpc>
            </a:pPr>
            <a:r>
              <a:rPr lang="en-US" sz="2357" spc="-70">
                <a:solidFill>
                  <a:srgbClr val="FFFFFF"/>
                </a:solidFill>
                <a:latin typeface="Cooper BT Light"/>
                <a:ea typeface="Cooper BT Light"/>
                <a:cs typeface="Cooper BT Light"/>
                <a:sym typeface="Cooper BT Light"/>
              </a:rPr>
              <a:t>2.Easy to keep track of memory usage.</a:t>
            </a:r>
          </a:p>
          <a:p>
            <a:pPr algn="l">
              <a:lnSpc>
                <a:spcPts val="3064"/>
              </a:lnSpc>
            </a:pPr>
            <a:r>
              <a:rPr lang="en-US" sz="2357" spc="-70">
                <a:solidFill>
                  <a:srgbClr val="FFFFFF"/>
                </a:solidFill>
                <a:latin typeface="Cooper BT Light"/>
                <a:ea typeface="Cooper BT Light"/>
                <a:cs typeface="Cooper BT Light"/>
                <a:sym typeface="Cooper BT Light"/>
              </a:rPr>
              <a:t>Disadvantages</a:t>
            </a:r>
          </a:p>
          <a:p>
            <a:pPr algn="l">
              <a:lnSpc>
                <a:spcPts val="3064"/>
              </a:lnSpc>
            </a:pPr>
            <a:r>
              <a:rPr lang="en-US" sz="2357" spc="-70">
                <a:solidFill>
                  <a:srgbClr val="FFFFFF"/>
                </a:solidFill>
                <a:latin typeface="Cooper BT Light"/>
                <a:ea typeface="Cooper BT Light"/>
                <a:cs typeface="Cooper BT Light"/>
                <a:sym typeface="Cooper BT Light"/>
              </a:rPr>
              <a:t>1.Internal fragmentation leads to wasted memory.</a:t>
            </a:r>
          </a:p>
          <a:p>
            <a:pPr algn="l">
              <a:lnSpc>
                <a:spcPts val="3064"/>
              </a:lnSpc>
            </a:pPr>
            <a:r>
              <a:rPr lang="en-US" sz="2357" spc="-70">
                <a:solidFill>
                  <a:srgbClr val="FFFFFF"/>
                </a:solidFill>
                <a:latin typeface="Cooper BT Light"/>
                <a:ea typeface="Cooper BT Light"/>
                <a:cs typeface="Cooper BT Light"/>
                <a:sym typeface="Cooper BT Light"/>
              </a:rPr>
              <a:t>2.Limited degree of multiprogramming — fixed number of processes can run.</a:t>
            </a:r>
          </a:p>
          <a:p>
            <a:pPr algn="l">
              <a:lnSpc>
                <a:spcPts val="3064"/>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TextBox 3" id="3"/>
          <p:cNvSpPr txBox="true"/>
          <p:nvPr/>
        </p:nvSpPr>
        <p:spPr>
          <a:xfrm rot="0">
            <a:off x="852609" y="2242182"/>
            <a:ext cx="10959261" cy="7265506"/>
          </a:xfrm>
          <a:prstGeom prst="rect">
            <a:avLst/>
          </a:prstGeom>
        </p:spPr>
        <p:txBody>
          <a:bodyPr anchor="t" rtlCol="false" tIns="0" lIns="0" bIns="0" rIns="0">
            <a:spAutoFit/>
          </a:bodyPr>
          <a:lstStyle/>
          <a:p>
            <a:pPr algn="l">
              <a:lnSpc>
                <a:spcPts val="3064"/>
              </a:lnSpc>
            </a:pPr>
            <a:r>
              <a:rPr lang="en-US" sz="2357" spc="-70">
                <a:solidFill>
                  <a:srgbClr val="FFFFFF"/>
                </a:solidFill>
                <a:latin typeface="Cooper BT Light"/>
                <a:ea typeface="Cooper BT Light"/>
                <a:cs typeface="Cooper BT Light"/>
                <a:sym typeface="Cooper BT Light"/>
              </a:rPr>
              <a:t>In Variable Partitioning, memory is divided dynamically according to the size of processes.</a:t>
            </a:r>
          </a:p>
          <a:p>
            <a:pPr algn="l">
              <a:lnSpc>
                <a:spcPts val="3064"/>
              </a:lnSpc>
            </a:pPr>
            <a:r>
              <a:rPr lang="en-US" sz="2357" spc="-70">
                <a:solidFill>
                  <a:srgbClr val="FFFFFF"/>
                </a:solidFill>
                <a:latin typeface="Cooper BT Light"/>
                <a:ea typeface="Cooper BT Light"/>
                <a:cs typeface="Cooper BT Light"/>
                <a:sym typeface="Cooper BT Light"/>
              </a:rPr>
              <a:t> Partitions are created and removed as needed.</a:t>
            </a:r>
          </a:p>
          <a:p>
            <a:pPr algn="l">
              <a:lnSpc>
                <a:spcPts val="3064"/>
              </a:lnSpc>
            </a:pPr>
            <a:r>
              <a:rPr lang="en-US" sz="2357" spc="-70">
                <a:solidFill>
                  <a:srgbClr val="FFFFFF"/>
                </a:solidFill>
                <a:latin typeface="Cooper BT Light"/>
                <a:ea typeface="Cooper BT Light"/>
                <a:cs typeface="Cooper BT Light"/>
                <a:sym typeface="Cooper BT Light"/>
              </a:rPr>
              <a:t>Characteristics </a:t>
            </a:r>
          </a:p>
          <a:p>
            <a:pPr algn="l">
              <a:lnSpc>
                <a:spcPts val="3064"/>
              </a:lnSpc>
            </a:pPr>
            <a:r>
              <a:rPr lang="en-US" sz="2357" spc="-70">
                <a:solidFill>
                  <a:srgbClr val="FFFFFF"/>
                </a:solidFill>
                <a:latin typeface="Cooper BT Light"/>
                <a:ea typeface="Cooper BT Light"/>
                <a:cs typeface="Cooper BT Light"/>
                <a:sym typeface="Cooper BT Light"/>
              </a:rPr>
              <a:t>·No limit in size</a:t>
            </a:r>
          </a:p>
          <a:p>
            <a:pPr algn="l">
              <a:lnSpc>
                <a:spcPts val="3064"/>
              </a:lnSpc>
            </a:pPr>
            <a:r>
              <a:rPr lang="en-US" sz="2357" spc="-70">
                <a:solidFill>
                  <a:srgbClr val="FFFFFF"/>
                </a:solidFill>
                <a:latin typeface="Cooper BT Light"/>
                <a:ea typeface="Cooper BT Light"/>
                <a:cs typeface="Cooper BT Light"/>
                <a:sym typeface="Cooper BT Light"/>
              </a:rPr>
              <a:t> → A process can take exactly the amount of memory it needs.</a:t>
            </a:r>
          </a:p>
          <a:p>
            <a:pPr algn="l">
              <a:lnSpc>
                <a:spcPts val="3064"/>
              </a:lnSpc>
            </a:pPr>
            <a:r>
              <a:rPr lang="en-US" sz="2357" spc="-70">
                <a:solidFill>
                  <a:srgbClr val="FFFFFF"/>
                </a:solidFill>
                <a:latin typeface="Cooper BT Light"/>
                <a:ea typeface="Cooper BT Light"/>
                <a:cs typeface="Cooper BT Light"/>
                <a:sym typeface="Cooper BT Light"/>
              </a:rPr>
              <a:t>·No internal fragmentation</a:t>
            </a:r>
          </a:p>
          <a:p>
            <a:pPr algn="l">
              <a:lnSpc>
                <a:spcPts val="3064"/>
              </a:lnSpc>
            </a:pPr>
            <a:r>
              <a:rPr lang="en-US" sz="2357" spc="-70">
                <a:solidFill>
                  <a:srgbClr val="FFFFFF"/>
                </a:solidFill>
                <a:latin typeface="Cooper BT Light"/>
                <a:ea typeface="Cooper BT Light"/>
                <a:cs typeface="Cooper BT Light"/>
                <a:sym typeface="Cooper BT Light"/>
              </a:rPr>
              <a:t> → Since partitions are created based on process size.</a:t>
            </a:r>
          </a:p>
          <a:p>
            <a:pPr algn="l">
              <a:lnSpc>
                <a:spcPts val="3064"/>
              </a:lnSpc>
            </a:pPr>
            <a:r>
              <a:rPr lang="en-US" sz="2357" spc="-70">
                <a:solidFill>
                  <a:srgbClr val="FFFFFF"/>
                </a:solidFill>
                <a:latin typeface="Cooper BT Light"/>
                <a:ea typeface="Cooper BT Light"/>
                <a:cs typeface="Cooper BT Light"/>
                <a:sym typeface="Cooper BT Light"/>
              </a:rPr>
              <a:t>·No external fragmentation (can be reduced using compaction).</a:t>
            </a:r>
          </a:p>
          <a:p>
            <a:pPr algn="l">
              <a:lnSpc>
                <a:spcPts val="3064"/>
              </a:lnSpc>
            </a:pPr>
            <a:r>
              <a:rPr lang="en-US" sz="2357" spc="-70">
                <a:solidFill>
                  <a:srgbClr val="FFFFFF"/>
                </a:solidFill>
                <a:latin typeface="Cooper BT Light"/>
                <a:ea typeface="Cooper BT Light"/>
                <a:cs typeface="Cooper BT Light"/>
                <a:sym typeface="Cooper BT Light"/>
              </a:rPr>
              <a:t> → Memory can be compacted to make larger free blocks available.</a:t>
            </a:r>
          </a:p>
          <a:p>
            <a:pPr algn="l">
              <a:lnSpc>
                <a:spcPts val="3064"/>
              </a:lnSpc>
            </a:pPr>
          </a:p>
          <a:p>
            <a:pPr algn="l">
              <a:lnSpc>
                <a:spcPts val="3064"/>
              </a:lnSpc>
            </a:pPr>
            <a:r>
              <a:rPr lang="en-US" sz="2357" spc="-70">
                <a:solidFill>
                  <a:srgbClr val="FFFFFF"/>
                </a:solidFill>
                <a:latin typeface="Cooper BT Light"/>
                <a:ea typeface="Cooper BT Light"/>
                <a:cs typeface="Cooper BT Light"/>
                <a:sym typeface="Cooper BT Light"/>
              </a:rPr>
              <a:t>Advantages</a:t>
            </a:r>
          </a:p>
          <a:p>
            <a:pPr algn="l">
              <a:lnSpc>
                <a:spcPts val="3064"/>
              </a:lnSpc>
            </a:pPr>
            <a:r>
              <a:rPr lang="en-US" sz="2357" spc="-70">
                <a:solidFill>
                  <a:srgbClr val="FFFFFF"/>
                </a:solidFill>
                <a:latin typeface="Cooper BT Light"/>
                <a:ea typeface="Cooper BT Light"/>
                <a:cs typeface="Cooper BT Light"/>
                <a:sym typeface="Cooper BT Light"/>
              </a:rPr>
              <a:t>1.Efficient memory utilization — less wasted space.</a:t>
            </a:r>
          </a:p>
          <a:p>
            <a:pPr algn="l">
              <a:lnSpc>
                <a:spcPts val="3064"/>
              </a:lnSpc>
            </a:pPr>
            <a:r>
              <a:rPr lang="en-US" sz="2357" spc="-70">
                <a:solidFill>
                  <a:srgbClr val="FFFFFF"/>
                </a:solidFill>
                <a:latin typeface="Cooper BT Light"/>
                <a:ea typeface="Cooper BT Light"/>
                <a:cs typeface="Cooper BT Light"/>
                <a:sym typeface="Cooper BT Light"/>
              </a:rPr>
              <a:t>2.Degree of multiprogramming can increase dynamically as memory allows.</a:t>
            </a:r>
          </a:p>
          <a:p>
            <a:pPr algn="l">
              <a:lnSpc>
                <a:spcPts val="3064"/>
              </a:lnSpc>
            </a:pPr>
          </a:p>
          <a:p>
            <a:pPr algn="l">
              <a:lnSpc>
                <a:spcPts val="3064"/>
              </a:lnSpc>
            </a:pPr>
            <a:r>
              <a:rPr lang="en-US" sz="2357" spc="-70">
                <a:solidFill>
                  <a:srgbClr val="FFFFFF"/>
                </a:solidFill>
                <a:latin typeface="Cooper BT Light"/>
                <a:ea typeface="Cooper BT Light"/>
                <a:cs typeface="Cooper BT Light"/>
                <a:sym typeface="Cooper BT Light"/>
              </a:rPr>
              <a:t>Disadvantages</a:t>
            </a:r>
          </a:p>
          <a:p>
            <a:pPr algn="l">
              <a:lnSpc>
                <a:spcPts val="3064"/>
              </a:lnSpc>
            </a:pPr>
            <a:r>
              <a:rPr lang="en-US" sz="2357" spc="-70">
                <a:solidFill>
                  <a:srgbClr val="FFFFFF"/>
                </a:solidFill>
                <a:latin typeface="Cooper BT Light"/>
                <a:ea typeface="Cooper BT Light"/>
                <a:cs typeface="Cooper BT Light"/>
                <a:sym typeface="Cooper BT Light"/>
              </a:rPr>
              <a:t>1.Memory management is complex (needs compaction and bookkeeping).</a:t>
            </a:r>
          </a:p>
          <a:p>
            <a:pPr algn="l">
              <a:lnSpc>
                <a:spcPts val="3064"/>
              </a:lnSpc>
            </a:pPr>
            <a:r>
              <a:rPr lang="en-US" sz="2357" spc="-70">
                <a:solidFill>
                  <a:srgbClr val="FFFFFF"/>
                </a:solidFill>
                <a:latin typeface="Cooper BT Light"/>
                <a:ea typeface="Cooper BT Light"/>
                <a:cs typeface="Cooper BT Light"/>
                <a:sym typeface="Cooper BT Light"/>
              </a:rPr>
              <a:t>2.External fragmentation can still occur before compaction.</a:t>
            </a:r>
          </a:p>
          <a:p>
            <a:pPr algn="l">
              <a:lnSpc>
                <a:spcPts val="3064"/>
              </a:lnSpc>
            </a:pPr>
          </a:p>
        </p:txBody>
      </p:sp>
      <p:sp>
        <p:nvSpPr>
          <p:cNvPr name="Freeform 4" id="4"/>
          <p:cNvSpPr/>
          <p:nvPr/>
        </p:nvSpPr>
        <p:spPr>
          <a:xfrm flipH="false" flipV="false" rot="0">
            <a:off x="11811870" y="3259350"/>
            <a:ext cx="4955667" cy="5259746"/>
          </a:xfrm>
          <a:custGeom>
            <a:avLst/>
            <a:gdLst/>
            <a:ahLst/>
            <a:cxnLst/>
            <a:rect r="r" b="b" t="t" l="l"/>
            <a:pathLst>
              <a:path h="5259746" w="4955667">
                <a:moveTo>
                  <a:pt x="0" y="0"/>
                </a:moveTo>
                <a:lnTo>
                  <a:pt x="4955667" y="0"/>
                </a:lnTo>
                <a:lnTo>
                  <a:pt x="4955667" y="5259746"/>
                </a:lnTo>
                <a:lnTo>
                  <a:pt x="0" y="5259746"/>
                </a:lnTo>
                <a:lnTo>
                  <a:pt x="0" y="0"/>
                </a:lnTo>
                <a:close/>
              </a:path>
            </a:pathLst>
          </a:custGeom>
          <a:blipFill>
            <a:blip r:embed="rId3"/>
            <a:stretch>
              <a:fillRect l="0" t="0" r="0" b="0"/>
            </a:stretch>
          </a:blipFill>
        </p:spPr>
      </p:sp>
      <p:sp>
        <p:nvSpPr>
          <p:cNvPr name="TextBox 5" id="5"/>
          <p:cNvSpPr txBox="true"/>
          <p:nvPr/>
        </p:nvSpPr>
        <p:spPr>
          <a:xfrm rot="0">
            <a:off x="4109686" y="573516"/>
            <a:ext cx="8890590" cy="838200"/>
          </a:xfrm>
          <a:prstGeom prst="rect">
            <a:avLst/>
          </a:prstGeom>
        </p:spPr>
        <p:txBody>
          <a:bodyPr anchor="t" rtlCol="false" tIns="0" lIns="0" bIns="0" rIns="0">
            <a:spAutoFit/>
          </a:bodyPr>
          <a:lstStyle/>
          <a:p>
            <a:pPr algn="l">
              <a:lnSpc>
                <a:spcPts val="6600"/>
              </a:lnSpc>
            </a:pPr>
            <a:r>
              <a:rPr lang="en-US" sz="5000" spc="-245">
                <a:solidFill>
                  <a:srgbClr val="38B6FF"/>
                </a:solidFill>
                <a:latin typeface="Norwester"/>
                <a:ea typeface="Norwester"/>
                <a:cs typeface="Norwester"/>
                <a:sym typeface="Norwester"/>
              </a:rPr>
              <a:t>2 . VARIABLE PARTITIONING</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TextBox 3" id="3"/>
          <p:cNvSpPr txBox="true"/>
          <p:nvPr/>
        </p:nvSpPr>
        <p:spPr>
          <a:xfrm rot="0">
            <a:off x="391586" y="2734198"/>
            <a:ext cx="10001643" cy="6396403"/>
          </a:xfrm>
          <a:prstGeom prst="rect">
            <a:avLst/>
          </a:prstGeom>
        </p:spPr>
        <p:txBody>
          <a:bodyPr anchor="t" rtlCol="false" tIns="0" lIns="0" bIns="0" rIns="0">
            <a:spAutoFit/>
          </a:bodyPr>
          <a:lstStyle/>
          <a:p>
            <a:pPr algn="l">
              <a:lnSpc>
                <a:spcPts val="2835"/>
              </a:lnSpc>
            </a:pPr>
            <a:r>
              <a:rPr lang="en-US" sz="2181" spc="-65">
                <a:solidFill>
                  <a:srgbClr val="FFFFFF"/>
                </a:solidFill>
                <a:latin typeface="Cooper BT Light"/>
                <a:ea typeface="Cooper BT Light"/>
                <a:cs typeface="Cooper BT Light"/>
                <a:sym typeface="Cooper BT Light"/>
              </a:rPr>
              <a:t>When multiple processes are loaded and removed from memory, free spaces (holes) appear in different parts of memory. </a:t>
            </a:r>
          </a:p>
          <a:p>
            <a:pPr algn="l">
              <a:lnSpc>
                <a:spcPts val="2835"/>
              </a:lnSpc>
            </a:pPr>
            <a:r>
              <a:rPr lang="en-US" sz="2181" spc="-65">
                <a:solidFill>
                  <a:srgbClr val="FFFFFF"/>
                </a:solidFill>
                <a:latin typeface="Cooper BT Light"/>
                <a:ea typeface="Cooper BT Light"/>
                <a:cs typeface="Cooper BT Light"/>
                <a:sym typeface="Cooper BT Light"/>
              </a:rPr>
              <a:t>The Operating System (OS) must keep track of which parts of memory are free and which are allocated — this is known as Free Space Management (or Free Memory Management). </a:t>
            </a:r>
          </a:p>
          <a:p>
            <a:pPr algn="l">
              <a:lnSpc>
                <a:spcPts val="2835"/>
              </a:lnSpc>
            </a:pPr>
          </a:p>
          <a:p>
            <a:pPr algn="l">
              <a:lnSpc>
                <a:spcPts val="2835"/>
              </a:lnSpc>
            </a:pPr>
            <a:r>
              <a:rPr lang="en-US" sz="2181" spc="-65">
                <a:solidFill>
                  <a:srgbClr val="FFFFFF"/>
                </a:solidFill>
                <a:latin typeface="Cooper BT Light"/>
                <a:ea typeface="Cooper BT Light"/>
                <a:cs typeface="Cooper BT Light"/>
                <a:sym typeface="Cooper BT Light"/>
              </a:rPr>
              <a:t>1.Bit map – </a:t>
            </a:r>
          </a:p>
          <a:p>
            <a:pPr algn="l">
              <a:lnSpc>
                <a:spcPts val="2835"/>
              </a:lnSpc>
            </a:pPr>
            <a:r>
              <a:rPr lang="en-US" sz="2181" spc="-65">
                <a:solidFill>
                  <a:srgbClr val="FFFFFF"/>
                </a:solidFill>
                <a:latin typeface="Cooper BT Light"/>
                <a:ea typeface="Cooper BT Light"/>
                <a:cs typeface="Cooper BT Light"/>
                <a:sym typeface="Cooper BT Light"/>
              </a:rPr>
              <a:t>In an Operating System, a Bit Map (or Bit Vector) is a data structure used to keep track of free and allocated memory blocks (or disk blocks). </a:t>
            </a:r>
          </a:p>
          <a:p>
            <a:pPr algn="l">
              <a:lnSpc>
                <a:spcPts val="2835"/>
              </a:lnSpc>
            </a:pPr>
            <a:r>
              <a:rPr lang="en-US" sz="2181" spc="-65">
                <a:solidFill>
                  <a:srgbClr val="FFFFFF"/>
                </a:solidFill>
                <a:latin typeface="Cooper BT Light"/>
                <a:ea typeface="Cooper BT Light"/>
                <a:cs typeface="Cooper BT Light"/>
                <a:sym typeface="Cooper BT Light"/>
              </a:rPr>
              <a:t>It uses bits (0s and 1s) to represent the status of each memory unit: </a:t>
            </a:r>
          </a:p>
          <a:p>
            <a:pPr algn="l">
              <a:lnSpc>
                <a:spcPts val="2835"/>
              </a:lnSpc>
            </a:pPr>
            <a:r>
              <a:rPr lang="en-US" sz="2181" spc="-65">
                <a:solidFill>
                  <a:srgbClr val="FFFFFF"/>
                </a:solidFill>
                <a:latin typeface="Cooper BT Light"/>
                <a:ea typeface="Cooper BT Light"/>
                <a:cs typeface="Cooper BT Light"/>
                <a:sym typeface="Cooper BT Light"/>
              </a:rPr>
              <a:t> •0 → Block is free (available) </a:t>
            </a:r>
          </a:p>
          <a:p>
            <a:pPr algn="l">
              <a:lnSpc>
                <a:spcPts val="2835"/>
              </a:lnSpc>
            </a:pPr>
            <a:r>
              <a:rPr lang="en-US" sz="2181" spc="-65">
                <a:solidFill>
                  <a:srgbClr val="FFFFFF"/>
                </a:solidFill>
                <a:latin typeface="Cooper BT Light"/>
                <a:ea typeface="Cooper BT Light"/>
                <a:cs typeface="Cooper BT Light"/>
                <a:sym typeface="Cooper BT Light"/>
              </a:rPr>
              <a:t> •1 → Block is allocated (in use) This technique is widely used in: </a:t>
            </a:r>
          </a:p>
          <a:p>
            <a:pPr algn="l">
              <a:lnSpc>
                <a:spcPts val="2835"/>
              </a:lnSpc>
            </a:pPr>
            <a:r>
              <a:rPr lang="en-US" sz="2181" spc="-65">
                <a:solidFill>
                  <a:srgbClr val="FFFFFF"/>
                </a:solidFill>
                <a:latin typeface="Cooper BT Light"/>
                <a:ea typeface="Cooper BT Light"/>
                <a:cs typeface="Cooper BT Light"/>
                <a:sym typeface="Cooper BT Light"/>
              </a:rPr>
              <a:t> •Main memory management </a:t>
            </a:r>
          </a:p>
          <a:p>
            <a:pPr algn="l">
              <a:lnSpc>
                <a:spcPts val="2835"/>
              </a:lnSpc>
            </a:pPr>
            <a:r>
              <a:rPr lang="en-US" sz="2181" spc="-65">
                <a:solidFill>
                  <a:srgbClr val="FFFFFF"/>
                </a:solidFill>
                <a:latin typeface="Cooper BT Light"/>
                <a:ea typeface="Cooper BT Light"/>
                <a:cs typeface="Cooper BT Light"/>
                <a:sym typeface="Cooper BT Light"/>
              </a:rPr>
              <a:t> •Disk space management </a:t>
            </a:r>
          </a:p>
          <a:p>
            <a:pPr algn="l">
              <a:lnSpc>
                <a:spcPts val="2835"/>
              </a:lnSpc>
            </a:pPr>
            <a:r>
              <a:rPr lang="en-US" sz="2181" spc="-65">
                <a:solidFill>
                  <a:srgbClr val="FFFFFF"/>
                </a:solidFill>
                <a:latin typeface="Cooper BT Light"/>
                <a:ea typeface="Cooper BT Light"/>
                <a:cs typeface="Cooper BT Light"/>
                <a:sym typeface="Cooper BT Light"/>
              </a:rPr>
              <a:t> •File systems (like FAT, NTFS, Linux ext2/3) </a:t>
            </a:r>
          </a:p>
          <a:p>
            <a:pPr algn="l">
              <a:lnSpc>
                <a:spcPts val="2835"/>
              </a:lnSpc>
            </a:pPr>
          </a:p>
          <a:p>
            <a:pPr algn="l">
              <a:lnSpc>
                <a:spcPts val="2835"/>
              </a:lnSpc>
            </a:pPr>
          </a:p>
          <a:p>
            <a:pPr algn="l">
              <a:lnSpc>
                <a:spcPts val="2316"/>
              </a:lnSpc>
            </a:pPr>
          </a:p>
        </p:txBody>
      </p:sp>
      <p:sp>
        <p:nvSpPr>
          <p:cNvPr name="Freeform 4" id="4"/>
          <p:cNvSpPr/>
          <p:nvPr/>
        </p:nvSpPr>
        <p:spPr>
          <a:xfrm flipH="false" flipV="false" rot="0">
            <a:off x="11982591" y="4123874"/>
            <a:ext cx="4863744" cy="1465440"/>
          </a:xfrm>
          <a:custGeom>
            <a:avLst/>
            <a:gdLst/>
            <a:ahLst/>
            <a:cxnLst/>
            <a:rect r="r" b="b" t="t" l="l"/>
            <a:pathLst>
              <a:path h="1465440" w="4863744">
                <a:moveTo>
                  <a:pt x="0" y="0"/>
                </a:moveTo>
                <a:lnTo>
                  <a:pt x="4863744" y="0"/>
                </a:lnTo>
                <a:lnTo>
                  <a:pt x="4863744" y="1465440"/>
                </a:lnTo>
                <a:lnTo>
                  <a:pt x="0" y="1465440"/>
                </a:lnTo>
                <a:lnTo>
                  <a:pt x="0" y="0"/>
                </a:lnTo>
                <a:close/>
              </a:path>
            </a:pathLst>
          </a:custGeom>
          <a:blipFill>
            <a:blip r:embed="rId3"/>
            <a:stretch>
              <a:fillRect l="0" t="0" r="0" b="0"/>
            </a:stretch>
          </a:blipFill>
        </p:spPr>
      </p:sp>
      <p:sp>
        <p:nvSpPr>
          <p:cNvPr name="TextBox 5" id="5"/>
          <p:cNvSpPr txBox="true"/>
          <p:nvPr/>
        </p:nvSpPr>
        <p:spPr>
          <a:xfrm rot="0">
            <a:off x="4267479" y="128950"/>
            <a:ext cx="10146984" cy="1475199"/>
          </a:xfrm>
          <a:prstGeom prst="rect">
            <a:avLst/>
          </a:prstGeom>
        </p:spPr>
        <p:txBody>
          <a:bodyPr anchor="t" rtlCol="false" tIns="0" lIns="0" bIns="0" rIns="0">
            <a:spAutoFit/>
          </a:bodyPr>
          <a:lstStyle/>
          <a:p>
            <a:pPr algn="l">
              <a:lnSpc>
                <a:spcPts val="6338"/>
              </a:lnSpc>
            </a:pPr>
            <a:r>
              <a:rPr lang="en-US" sz="4802" spc="-235">
                <a:solidFill>
                  <a:srgbClr val="38B6FF"/>
                </a:solidFill>
                <a:latin typeface="Norwester"/>
                <a:ea typeface="Norwester"/>
                <a:cs typeface="Norwester"/>
                <a:sym typeface="Norwester"/>
              </a:rPr>
              <a:t>FREE SPACE </a:t>
            </a:r>
            <a:r>
              <a:rPr lang="en-US" sz="4802" spc="-235">
                <a:solidFill>
                  <a:srgbClr val="38B6FF"/>
                </a:solidFill>
                <a:latin typeface="Norwester"/>
                <a:ea typeface="Norwester"/>
                <a:cs typeface="Norwester"/>
                <a:sym typeface="Norwester"/>
              </a:rPr>
              <a:t>management techniques</a:t>
            </a:r>
          </a:p>
          <a:p>
            <a:pPr algn="l">
              <a:lnSpc>
                <a:spcPts val="5414"/>
              </a:lnSpc>
            </a:pPr>
          </a:p>
        </p:txBody>
      </p:sp>
      <p:sp>
        <p:nvSpPr>
          <p:cNvPr name="TextBox 6" id="6"/>
          <p:cNvSpPr txBox="true"/>
          <p:nvPr/>
        </p:nvSpPr>
        <p:spPr>
          <a:xfrm rot="0">
            <a:off x="10703573" y="6563261"/>
            <a:ext cx="7421781" cy="2567340"/>
          </a:xfrm>
          <a:prstGeom prst="rect">
            <a:avLst/>
          </a:prstGeom>
        </p:spPr>
        <p:txBody>
          <a:bodyPr anchor="t" rtlCol="false" tIns="0" lIns="0" bIns="0" rIns="0">
            <a:spAutoFit/>
          </a:bodyPr>
          <a:lstStyle/>
          <a:p>
            <a:pPr algn="l">
              <a:lnSpc>
                <a:spcPts val="3400"/>
              </a:lnSpc>
              <a:spcBef>
                <a:spcPct val="0"/>
              </a:spcBef>
            </a:pPr>
            <a:r>
              <a:rPr lang="en-US" sz="2428" spc="-119">
                <a:solidFill>
                  <a:srgbClr val="FFFFFF"/>
                </a:solidFill>
                <a:latin typeface="Times New Roman"/>
                <a:ea typeface="Times New Roman"/>
                <a:cs typeface="Times New Roman"/>
                <a:sym typeface="Times New Roman"/>
              </a:rPr>
              <a:t>Advantages of Bit Map Method </a:t>
            </a:r>
          </a:p>
          <a:p>
            <a:pPr algn="l">
              <a:lnSpc>
                <a:spcPts val="3400"/>
              </a:lnSpc>
              <a:spcBef>
                <a:spcPct val="0"/>
              </a:spcBef>
            </a:pPr>
            <a:r>
              <a:rPr lang="en-US" sz="2428" spc="-119">
                <a:solidFill>
                  <a:srgbClr val="FFFFFF"/>
                </a:solidFill>
                <a:latin typeface="Times New Roman"/>
                <a:ea typeface="Times New Roman"/>
                <a:cs typeface="Times New Roman"/>
                <a:sym typeface="Times New Roman"/>
              </a:rPr>
              <a:t>1. Simple and compact representation. </a:t>
            </a:r>
          </a:p>
          <a:p>
            <a:pPr algn="l">
              <a:lnSpc>
                <a:spcPts val="3400"/>
              </a:lnSpc>
              <a:spcBef>
                <a:spcPct val="0"/>
              </a:spcBef>
            </a:pPr>
            <a:r>
              <a:rPr lang="en-US" sz="2428" spc="-119">
                <a:solidFill>
                  <a:srgbClr val="FFFFFF"/>
                </a:solidFill>
                <a:latin typeface="Times New Roman"/>
                <a:ea typeface="Times New Roman"/>
                <a:cs typeface="Times New Roman"/>
                <a:sym typeface="Times New Roman"/>
              </a:rPr>
              <a:t>2. Less memory overhead (only one bit per block). </a:t>
            </a:r>
          </a:p>
          <a:p>
            <a:pPr algn="l">
              <a:lnSpc>
                <a:spcPts val="3400"/>
              </a:lnSpc>
              <a:spcBef>
                <a:spcPct val="0"/>
              </a:spcBef>
            </a:pPr>
            <a:r>
              <a:rPr lang="en-US" sz="2428" spc="-119">
                <a:solidFill>
                  <a:srgbClr val="FFFFFF"/>
                </a:solidFill>
                <a:latin typeface="Times New Roman"/>
                <a:ea typeface="Times New Roman"/>
                <a:cs typeface="Times New Roman"/>
                <a:sym typeface="Times New Roman"/>
              </a:rPr>
              <a:t>Disadvantages :</a:t>
            </a:r>
          </a:p>
          <a:p>
            <a:pPr algn="l">
              <a:lnSpc>
                <a:spcPts val="3400"/>
              </a:lnSpc>
              <a:spcBef>
                <a:spcPct val="0"/>
              </a:spcBef>
            </a:pPr>
            <a:r>
              <a:rPr lang="en-US" sz="2428" spc="-119">
                <a:solidFill>
                  <a:srgbClr val="FFFFFF"/>
                </a:solidFill>
                <a:latin typeface="Times New Roman"/>
                <a:ea typeface="Times New Roman"/>
                <a:cs typeface="Times New Roman"/>
                <a:sym typeface="Times New Roman"/>
              </a:rPr>
              <a:t>1. Searching time: The OS must scan the bit map to find free blocks.</a:t>
            </a:r>
          </a:p>
          <a:p>
            <a:pPr algn="l">
              <a:lnSpc>
                <a:spcPts val="3400"/>
              </a:lnSpc>
              <a:spcBef>
                <a:spcPct val="0"/>
              </a:spcBef>
            </a:pPr>
            <a:r>
              <a:rPr lang="en-US" sz="2428" spc="-119">
                <a:solidFill>
                  <a:srgbClr val="FFFFFF"/>
                </a:solidFill>
                <a:latin typeface="Times New Roman"/>
                <a:ea typeface="Times New Roman"/>
                <a:cs typeface="Times New Roman"/>
                <a:sym typeface="Times New Roman"/>
              </a:rPr>
              <a:t>2. Slow for large memories (many bits to check). </a:t>
            </a:r>
          </a:p>
        </p:txBody>
      </p:sp>
      <p:sp>
        <p:nvSpPr>
          <p:cNvPr name="TextBox 7" id="7"/>
          <p:cNvSpPr txBox="true"/>
          <p:nvPr/>
        </p:nvSpPr>
        <p:spPr>
          <a:xfrm rot="0">
            <a:off x="761523" y="1442224"/>
            <a:ext cx="4080976" cy="822282"/>
          </a:xfrm>
          <a:prstGeom prst="rect">
            <a:avLst/>
          </a:prstGeom>
        </p:spPr>
        <p:txBody>
          <a:bodyPr anchor="t" rtlCol="false" tIns="0" lIns="0" bIns="0" rIns="0">
            <a:spAutoFit/>
          </a:bodyPr>
          <a:lstStyle/>
          <a:p>
            <a:pPr algn="ctr">
              <a:lnSpc>
                <a:spcPts val="6082"/>
              </a:lnSpc>
              <a:spcBef>
                <a:spcPct val="0"/>
              </a:spcBef>
            </a:pPr>
            <a:r>
              <a:rPr lang="en-US" sz="4344" spc="-212">
                <a:solidFill>
                  <a:srgbClr val="FFFFFF"/>
                </a:solidFill>
                <a:latin typeface="Times New Roman MT"/>
                <a:ea typeface="Times New Roman MT"/>
                <a:cs typeface="Times New Roman MT"/>
                <a:sym typeface="Times New Roman MT"/>
              </a:rPr>
              <a:t> 1.Bit Map Method</a:t>
            </a:r>
          </a:p>
        </p:txBody>
      </p:sp>
      <p:sp>
        <p:nvSpPr>
          <p:cNvPr name="TextBox 8" id="8"/>
          <p:cNvSpPr txBox="true"/>
          <p:nvPr/>
        </p:nvSpPr>
        <p:spPr>
          <a:xfrm rot="0">
            <a:off x="10967015" y="2036060"/>
            <a:ext cx="6473621" cy="4104816"/>
          </a:xfrm>
          <a:prstGeom prst="rect">
            <a:avLst/>
          </a:prstGeom>
        </p:spPr>
        <p:txBody>
          <a:bodyPr anchor="t" rtlCol="false" tIns="0" lIns="0" bIns="0" rIns="0">
            <a:spAutoFit/>
          </a:bodyPr>
          <a:lstStyle/>
          <a:p>
            <a:pPr algn="just">
              <a:lnSpc>
                <a:spcPts val="3289"/>
              </a:lnSpc>
              <a:spcBef>
                <a:spcPct val="0"/>
              </a:spcBef>
            </a:pPr>
            <a:r>
              <a:rPr lang="en-US" sz="2349" spc="-115">
                <a:solidFill>
                  <a:srgbClr val="FFFFFF"/>
                </a:solidFill>
                <a:latin typeface="Times New Roman"/>
                <a:ea typeface="Times New Roman"/>
                <a:cs typeface="Times New Roman"/>
                <a:sym typeface="Times New Roman"/>
              </a:rPr>
              <a:t>Example </a:t>
            </a:r>
          </a:p>
          <a:p>
            <a:pPr algn="just">
              <a:lnSpc>
                <a:spcPts val="3289"/>
              </a:lnSpc>
              <a:spcBef>
                <a:spcPct val="0"/>
              </a:spcBef>
            </a:pPr>
            <a:r>
              <a:rPr lang="en-US" sz="2349" spc="-115">
                <a:solidFill>
                  <a:srgbClr val="FFFFFF"/>
                </a:solidFill>
                <a:latin typeface="Times New Roman"/>
                <a:ea typeface="Times New Roman"/>
                <a:cs typeface="Times New Roman"/>
                <a:sym typeface="Times New Roman"/>
              </a:rPr>
              <a:t>Suppose memory is divided into 8 blocks, each 1 KB in size: </a:t>
            </a:r>
          </a:p>
          <a:p>
            <a:pPr algn="just">
              <a:lnSpc>
                <a:spcPts val="3289"/>
              </a:lnSpc>
              <a:spcBef>
                <a:spcPct val="0"/>
              </a:spcBef>
            </a:pPr>
            <a:r>
              <a:rPr lang="en-US" sz="2349" spc="-115">
                <a:solidFill>
                  <a:srgbClr val="FFFFFF"/>
                </a:solidFill>
                <a:latin typeface="Times New Roman"/>
                <a:ea typeface="Times New Roman"/>
                <a:cs typeface="Times New Roman"/>
                <a:sym typeface="Times New Roman"/>
              </a:rPr>
              <a:t>Block Number 1 means the block is occupied </a:t>
            </a:r>
          </a:p>
          <a:p>
            <a:pPr algn="just">
              <a:lnSpc>
                <a:spcPts val="3289"/>
              </a:lnSpc>
              <a:spcBef>
                <a:spcPct val="0"/>
              </a:spcBef>
            </a:pPr>
            <a:r>
              <a:rPr lang="en-US" sz="2349" spc="-115">
                <a:solidFill>
                  <a:srgbClr val="FFFFFF"/>
                </a:solidFill>
                <a:latin typeface="Times New Roman"/>
                <a:ea typeface="Times New Roman"/>
                <a:cs typeface="Times New Roman"/>
                <a:sym typeface="Times New Roman"/>
              </a:rPr>
              <a:t>•0 means the block is free </a:t>
            </a:r>
          </a:p>
          <a:p>
            <a:pPr algn="just">
              <a:lnSpc>
                <a:spcPts val="3289"/>
              </a:lnSpc>
              <a:spcBef>
                <a:spcPct val="0"/>
              </a:spcBef>
            </a:pPr>
          </a:p>
          <a:p>
            <a:pPr algn="just">
              <a:lnSpc>
                <a:spcPts val="3289"/>
              </a:lnSpc>
              <a:spcBef>
                <a:spcPct val="0"/>
              </a:spcBef>
            </a:pPr>
          </a:p>
          <a:p>
            <a:pPr algn="just">
              <a:lnSpc>
                <a:spcPts val="3289"/>
              </a:lnSpc>
              <a:spcBef>
                <a:spcPct val="0"/>
              </a:spcBef>
            </a:pPr>
          </a:p>
          <a:p>
            <a:pPr algn="just">
              <a:lnSpc>
                <a:spcPts val="3289"/>
              </a:lnSpc>
              <a:spcBef>
                <a:spcPct val="0"/>
              </a:spcBef>
            </a:pPr>
          </a:p>
          <a:p>
            <a:pPr algn="just">
              <a:lnSpc>
                <a:spcPts val="3289"/>
              </a:lnSpc>
              <a:spcBef>
                <a:spcPct val="0"/>
              </a:spcBef>
            </a:pPr>
          </a:p>
          <a:p>
            <a:pPr algn="just">
              <a:lnSpc>
                <a:spcPts val="3289"/>
              </a:lnSpc>
              <a:spcBef>
                <a:spcPct val="0"/>
              </a:spcBef>
            </a:pPr>
            <a:r>
              <a:rPr lang="en-US" sz="2349" spc="-115">
                <a:solidFill>
                  <a:srgbClr val="FFFFFF"/>
                </a:solidFill>
                <a:latin typeface="Times New Roman"/>
                <a:ea typeface="Times New Roman"/>
                <a:cs typeface="Times New Roman"/>
                <a:sym typeface="Times New Roman"/>
              </a:rPr>
              <a:t>Thus, blocks 2, 5, 6, and 8 are available for new processes.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0">
            <a:off x="10248272" y="2178957"/>
            <a:ext cx="6192257" cy="2964543"/>
          </a:xfrm>
          <a:custGeom>
            <a:avLst/>
            <a:gdLst/>
            <a:ahLst/>
            <a:cxnLst/>
            <a:rect r="r" b="b" t="t" l="l"/>
            <a:pathLst>
              <a:path h="2964543" w="6192257">
                <a:moveTo>
                  <a:pt x="0" y="0"/>
                </a:moveTo>
                <a:lnTo>
                  <a:pt x="6192256" y="0"/>
                </a:lnTo>
                <a:lnTo>
                  <a:pt x="6192256" y="2964543"/>
                </a:lnTo>
                <a:lnTo>
                  <a:pt x="0" y="2964543"/>
                </a:lnTo>
                <a:lnTo>
                  <a:pt x="0" y="0"/>
                </a:lnTo>
                <a:close/>
              </a:path>
            </a:pathLst>
          </a:custGeom>
          <a:blipFill>
            <a:blip r:embed="rId3"/>
            <a:stretch>
              <a:fillRect l="0" t="0" r="0" b="0"/>
            </a:stretch>
          </a:blipFill>
        </p:spPr>
      </p:sp>
      <p:sp>
        <p:nvSpPr>
          <p:cNvPr name="TextBox 4" id="4"/>
          <p:cNvSpPr txBox="true"/>
          <p:nvPr/>
        </p:nvSpPr>
        <p:spPr>
          <a:xfrm rot="0">
            <a:off x="-131690" y="2727952"/>
            <a:ext cx="9699658" cy="5111478"/>
          </a:xfrm>
          <a:prstGeom prst="rect">
            <a:avLst/>
          </a:prstGeom>
        </p:spPr>
        <p:txBody>
          <a:bodyPr anchor="t" rtlCol="false" tIns="0" lIns="0" bIns="0" rIns="0">
            <a:spAutoFit/>
          </a:bodyPr>
          <a:lstStyle/>
          <a:p>
            <a:pPr algn="l">
              <a:lnSpc>
                <a:spcPts val="3147"/>
              </a:lnSpc>
            </a:pPr>
            <a:r>
              <a:rPr lang="en-US" sz="2421" spc="-72">
                <a:solidFill>
                  <a:srgbClr val="FFFFFF"/>
                </a:solidFill>
                <a:latin typeface="Cooper BT Light"/>
                <a:ea typeface="Cooper BT Light"/>
                <a:cs typeface="Cooper BT Light"/>
                <a:sym typeface="Cooper BT Light"/>
              </a:rPr>
              <a:t> –</a:t>
            </a:r>
          </a:p>
          <a:p>
            <a:pPr algn="l" marL="522785" indent="-261392" lvl="1">
              <a:lnSpc>
                <a:spcPts val="3147"/>
              </a:lnSpc>
              <a:buFont typeface="Arial"/>
              <a:buChar char="•"/>
            </a:pPr>
            <a:r>
              <a:rPr lang="en-US" sz="2421" spc="-72">
                <a:solidFill>
                  <a:srgbClr val="FFFFFF"/>
                </a:solidFill>
                <a:latin typeface="Cooper BT Light"/>
                <a:ea typeface="Cooper BT Light"/>
                <a:cs typeface="Cooper BT Light"/>
                <a:sym typeface="Cooper BT Light"/>
              </a:rPr>
              <a:t>In Operating Systems, the Linked List method is a free space management technique used to keep track of free and allocated memory blocks (or holes).</a:t>
            </a:r>
          </a:p>
          <a:p>
            <a:pPr algn="l" marL="522785" indent="-261392" lvl="1">
              <a:lnSpc>
                <a:spcPts val="3147"/>
              </a:lnSpc>
              <a:buFont typeface="Arial"/>
              <a:buChar char="•"/>
            </a:pPr>
            <a:r>
              <a:rPr lang="en-US" sz="2421" spc="-72">
                <a:solidFill>
                  <a:srgbClr val="FFFFFF"/>
                </a:solidFill>
                <a:latin typeface="Cooper BT Light"/>
                <a:ea typeface="Cooper BT Light"/>
                <a:cs typeface="Cooper BT Light"/>
                <a:sym typeface="Cooper BT Light"/>
              </a:rPr>
              <a:t>Instead of using bits (like in a Bit Map), the OS uses a linked list of nodes, where each node represents a block of free memory.</a:t>
            </a:r>
          </a:p>
          <a:p>
            <a:pPr algn="l" marL="522785" indent="-261392" lvl="1">
              <a:lnSpc>
                <a:spcPts val="3147"/>
              </a:lnSpc>
              <a:buFont typeface="Arial"/>
              <a:buChar char="•"/>
            </a:pPr>
            <a:r>
              <a:rPr lang="en-US" sz="2421" spc="-72">
                <a:solidFill>
                  <a:srgbClr val="FFFFFF"/>
                </a:solidFill>
                <a:latin typeface="Cooper BT Light"/>
                <a:ea typeface="Cooper BT Light"/>
                <a:cs typeface="Cooper BT Light"/>
                <a:sym typeface="Cooper BT Light"/>
              </a:rPr>
              <a:t>Free block are linked together in a list</a:t>
            </a:r>
          </a:p>
          <a:p>
            <a:pPr algn="l" marL="522785" indent="-261392" lvl="1">
              <a:lnSpc>
                <a:spcPts val="3147"/>
              </a:lnSpc>
              <a:buFont typeface="Arial"/>
              <a:buChar char="•"/>
            </a:pPr>
            <a:r>
              <a:rPr lang="en-US" sz="2421" spc="-72">
                <a:solidFill>
                  <a:srgbClr val="FFFFFF"/>
                </a:solidFill>
                <a:latin typeface="Cooper BT Light"/>
                <a:ea typeface="Cooper BT Light"/>
                <a:cs typeface="Cooper BT Light"/>
                <a:sym typeface="Cooper BT Light"/>
              </a:rPr>
              <a:t>Each free block stores  the adress of next free blockIf two adjecent block become free they can be merged into large block to reduce fragmentation</a:t>
            </a:r>
          </a:p>
          <a:p>
            <a:pPr algn="l">
              <a:lnSpc>
                <a:spcPts val="3147"/>
              </a:lnSpc>
            </a:pPr>
          </a:p>
          <a:p>
            <a:pPr algn="l">
              <a:lnSpc>
                <a:spcPts val="3147"/>
              </a:lnSpc>
            </a:pPr>
          </a:p>
          <a:p>
            <a:pPr algn="l">
              <a:lnSpc>
                <a:spcPts val="3407"/>
              </a:lnSpc>
            </a:pPr>
          </a:p>
        </p:txBody>
      </p:sp>
      <p:sp>
        <p:nvSpPr>
          <p:cNvPr name="TextBox 5" id="5"/>
          <p:cNvSpPr txBox="true"/>
          <p:nvPr/>
        </p:nvSpPr>
        <p:spPr>
          <a:xfrm rot="0">
            <a:off x="4267479" y="128950"/>
            <a:ext cx="10146984" cy="1475199"/>
          </a:xfrm>
          <a:prstGeom prst="rect">
            <a:avLst/>
          </a:prstGeom>
        </p:spPr>
        <p:txBody>
          <a:bodyPr anchor="t" rtlCol="false" tIns="0" lIns="0" bIns="0" rIns="0">
            <a:spAutoFit/>
          </a:bodyPr>
          <a:lstStyle/>
          <a:p>
            <a:pPr algn="l">
              <a:lnSpc>
                <a:spcPts val="6338"/>
              </a:lnSpc>
            </a:pPr>
            <a:r>
              <a:rPr lang="en-US" sz="4802" spc="-235">
                <a:solidFill>
                  <a:srgbClr val="38B6FF"/>
                </a:solidFill>
                <a:latin typeface="Norwester"/>
                <a:ea typeface="Norwester"/>
                <a:cs typeface="Norwester"/>
                <a:sym typeface="Norwester"/>
              </a:rPr>
              <a:t>FREE SPACE </a:t>
            </a:r>
            <a:r>
              <a:rPr lang="en-US" sz="4802" spc="-235">
                <a:solidFill>
                  <a:srgbClr val="38B6FF"/>
                </a:solidFill>
                <a:latin typeface="Norwester"/>
                <a:ea typeface="Norwester"/>
                <a:cs typeface="Norwester"/>
                <a:sym typeface="Norwester"/>
              </a:rPr>
              <a:t>management techniques</a:t>
            </a:r>
          </a:p>
          <a:p>
            <a:pPr algn="l">
              <a:lnSpc>
                <a:spcPts val="5414"/>
              </a:lnSpc>
            </a:pPr>
          </a:p>
        </p:txBody>
      </p:sp>
      <p:sp>
        <p:nvSpPr>
          <p:cNvPr name="TextBox 6" id="6"/>
          <p:cNvSpPr txBox="true"/>
          <p:nvPr/>
        </p:nvSpPr>
        <p:spPr>
          <a:xfrm rot="0">
            <a:off x="10079261" y="6060237"/>
            <a:ext cx="7536578" cy="3510760"/>
          </a:xfrm>
          <a:prstGeom prst="rect">
            <a:avLst/>
          </a:prstGeom>
        </p:spPr>
        <p:txBody>
          <a:bodyPr anchor="t" rtlCol="false" tIns="0" lIns="0" bIns="0" rIns="0">
            <a:spAutoFit/>
          </a:bodyPr>
          <a:lstStyle/>
          <a:p>
            <a:pPr algn="l">
              <a:lnSpc>
                <a:spcPts val="2797"/>
              </a:lnSpc>
              <a:spcBef>
                <a:spcPct val="0"/>
              </a:spcBef>
            </a:pPr>
            <a:r>
              <a:rPr lang="en-US" sz="1998" spc="-97">
                <a:solidFill>
                  <a:srgbClr val="FFFFFF"/>
                </a:solidFill>
                <a:latin typeface="Times New Roman"/>
                <a:ea typeface="Times New Roman"/>
                <a:cs typeface="Times New Roman"/>
                <a:sym typeface="Times New Roman"/>
              </a:rPr>
              <a:t>Advantages of Bit Map Method </a:t>
            </a:r>
          </a:p>
          <a:p>
            <a:pPr algn="l">
              <a:lnSpc>
                <a:spcPts val="2797"/>
              </a:lnSpc>
              <a:spcBef>
                <a:spcPct val="0"/>
              </a:spcBef>
            </a:pPr>
            <a:r>
              <a:rPr lang="en-US" sz="1998" spc="-97">
                <a:solidFill>
                  <a:srgbClr val="FFFFFF"/>
                </a:solidFill>
                <a:latin typeface="Times New Roman"/>
                <a:ea typeface="Times New Roman"/>
                <a:cs typeface="Times New Roman"/>
                <a:sym typeface="Times New Roman"/>
              </a:rPr>
              <a:t>1. No wastage of Space</a:t>
            </a:r>
          </a:p>
          <a:p>
            <a:pPr algn="l">
              <a:lnSpc>
                <a:spcPts val="2797"/>
              </a:lnSpc>
              <a:spcBef>
                <a:spcPct val="0"/>
              </a:spcBef>
            </a:pPr>
            <a:r>
              <a:rPr lang="en-US" sz="1998" spc="-97">
                <a:solidFill>
                  <a:srgbClr val="FFFFFF"/>
                </a:solidFill>
                <a:latin typeface="Times New Roman"/>
                <a:ea typeface="Times New Roman"/>
                <a:cs typeface="Times New Roman"/>
                <a:sym typeface="Times New Roman"/>
              </a:rPr>
              <a:t>1.Efficient memory use: No need for fixed-size partitions.</a:t>
            </a:r>
          </a:p>
          <a:p>
            <a:pPr algn="l">
              <a:lnSpc>
                <a:spcPts val="2797"/>
              </a:lnSpc>
              <a:spcBef>
                <a:spcPct val="0"/>
              </a:spcBef>
            </a:pPr>
            <a:r>
              <a:rPr lang="en-US" sz="1998" spc="-97">
                <a:solidFill>
                  <a:srgbClr val="FFFFFF"/>
                </a:solidFill>
                <a:latin typeface="Times New Roman"/>
                <a:ea typeface="Times New Roman"/>
                <a:cs typeface="Times New Roman"/>
                <a:sym typeface="Times New Roman"/>
              </a:rPr>
              <a:t>2.Merging possible: Adjacent free blocks can be combined (reduces external fragmentation).</a:t>
            </a:r>
          </a:p>
          <a:p>
            <a:pPr algn="l">
              <a:lnSpc>
                <a:spcPts val="2797"/>
              </a:lnSpc>
              <a:spcBef>
                <a:spcPct val="0"/>
              </a:spcBef>
            </a:pPr>
          </a:p>
          <a:p>
            <a:pPr algn="l">
              <a:lnSpc>
                <a:spcPts val="2797"/>
              </a:lnSpc>
              <a:spcBef>
                <a:spcPct val="0"/>
              </a:spcBef>
            </a:pPr>
            <a:r>
              <a:rPr lang="en-US" sz="1998" spc="-97">
                <a:solidFill>
                  <a:srgbClr val="FFFFFF"/>
                </a:solidFill>
                <a:latin typeface="Times New Roman"/>
                <a:ea typeface="Times New Roman"/>
                <a:cs typeface="Times New Roman"/>
                <a:sym typeface="Times New Roman"/>
              </a:rPr>
              <a:t>Disadvantages :</a:t>
            </a:r>
          </a:p>
          <a:p>
            <a:pPr algn="l">
              <a:lnSpc>
                <a:spcPts val="2797"/>
              </a:lnSpc>
              <a:spcBef>
                <a:spcPct val="0"/>
              </a:spcBef>
            </a:pPr>
            <a:r>
              <a:rPr lang="en-US" sz="1998" spc="-97">
                <a:solidFill>
                  <a:srgbClr val="FFFFFF"/>
                </a:solidFill>
                <a:latin typeface="Times New Roman"/>
                <a:ea typeface="Times New Roman"/>
                <a:cs typeface="Times New Roman"/>
                <a:sym typeface="Times New Roman"/>
              </a:rPr>
              <a:t>1.External fragmentation: Free blocks can still be scattered.</a:t>
            </a:r>
          </a:p>
          <a:p>
            <a:pPr algn="l">
              <a:lnSpc>
                <a:spcPts val="2797"/>
              </a:lnSpc>
              <a:spcBef>
                <a:spcPct val="0"/>
              </a:spcBef>
            </a:pPr>
            <a:r>
              <a:rPr lang="en-US" sz="1998" spc="-97">
                <a:solidFill>
                  <a:srgbClr val="FFFFFF"/>
                </a:solidFill>
                <a:latin typeface="Times New Roman"/>
                <a:ea typeface="Times New Roman"/>
                <a:cs typeface="Times New Roman"/>
                <a:sym typeface="Times New Roman"/>
              </a:rPr>
              <a:t>2.Complex management: Merging and splitting require careful bookkeeping.</a:t>
            </a:r>
          </a:p>
          <a:p>
            <a:pPr algn="l">
              <a:lnSpc>
                <a:spcPts val="2797"/>
              </a:lnSpc>
              <a:spcBef>
                <a:spcPct val="0"/>
              </a:spcBef>
            </a:pPr>
          </a:p>
        </p:txBody>
      </p:sp>
      <p:sp>
        <p:nvSpPr>
          <p:cNvPr name="TextBox 7" id="7"/>
          <p:cNvSpPr txBox="true"/>
          <p:nvPr/>
        </p:nvSpPr>
        <p:spPr>
          <a:xfrm rot="0">
            <a:off x="1240439" y="1442224"/>
            <a:ext cx="3630820" cy="822282"/>
          </a:xfrm>
          <a:prstGeom prst="rect">
            <a:avLst/>
          </a:prstGeom>
        </p:spPr>
        <p:txBody>
          <a:bodyPr anchor="t" rtlCol="false" tIns="0" lIns="0" bIns="0" rIns="0">
            <a:spAutoFit/>
          </a:bodyPr>
          <a:lstStyle/>
          <a:p>
            <a:pPr algn="ctr">
              <a:lnSpc>
                <a:spcPts val="6082"/>
              </a:lnSpc>
              <a:spcBef>
                <a:spcPct val="0"/>
              </a:spcBef>
            </a:pPr>
            <a:r>
              <a:rPr lang="en-US" sz="4344" spc="-212">
                <a:solidFill>
                  <a:srgbClr val="FFFFFF"/>
                </a:solidFill>
                <a:latin typeface="Times New Roman MT"/>
                <a:ea typeface="Times New Roman MT"/>
                <a:cs typeface="Times New Roman MT"/>
                <a:sym typeface="Times New Roman MT"/>
              </a:rPr>
              <a:t>2. Linked List</a:t>
            </a:r>
          </a:p>
        </p:txBody>
      </p:sp>
      <p:sp>
        <p:nvSpPr>
          <p:cNvPr name="TextBox 8" id="8"/>
          <p:cNvSpPr txBox="true"/>
          <p:nvPr/>
        </p:nvSpPr>
        <p:spPr>
          <a:xfrm rot="0">
            <a:off x="584893" y="7612255"/>
            <a:ext cx="8266492" cy="1442543"/>
          </a:xfrm>
          <a:prstGeom prst="rect">
            <a:avLst/>
          </a:prstGeom>
        </p:spPr>
        <p:txBody>
          <a:bodyPr anchor="t" rtlCol="false" tIns="0" lIns="0" bIns="0" rIns="0">
            <a:spAutoFit/>
          </a:bodyPr>
          <a:lstStyle/>
          <a:p>
            <a:pPr algn="just">
              <a:lnSpc>
                <a:spcPts val="2898"/>
              </a:lnSpc>
            </a:pPr>
            <a:r>
              <a:rPr lang="en-US" sz="2070" spc="-101">
                <a:solidFill>
                  <a:srgbClr val="FFFFFF"/>
                </a:solidFill>
                <a:latin typeface="Times New Roman"/>
                <a:ea typeface="Times New Roman"/>
                <a:cs typeface="Times New Roman"/>
                <a:sym typeface="Times New Roman"/>
              </a:rPr>
              <a:t>Example </a:t>
            </a:r>
          </a:p>
          <a:p>
            <a:pPr algn="just">
              <a:lnSpc>
                <a:spcPts val="2898"/>
              </a:lnSpc>
            </a:pPr>
            <a:r>
              <a:rPr lang="en-US" sz="2070" spc="-101">
                <a:solidFill>
                  <a:srgbClr val="FFFFFF"/>
                </a:solidFill>
                <a:latin typeface="Times New Roman"/>
                <a:ea typeface="Times New Roman"/>
                <a:cs typeface="Times New Roman"/>
                <a:sym typeface="Times New Roman"/>
              </a:rPr>
              <a:t> The free space list head points to Block 5 which points to Block 6, the next free block and so on. </a:t>
            </a:r>
          </a:p>
          <a:p>
            <a:pPr algn="just">
              <a:lnSpc>
                <a:spcPts val="2898"/>
              </a:lnSpc>
              <a:spcBef>
                <a:spcPct val="0"/>
              </a:spcBef>
            </a:pPr>
            <a:r>
              <a:rPr lang="en-US" sz="2070" spc="-101">
                <a:solidFill>
                  <a:srgbClr val="FFFFFF"/>
                </a:solidFill>
                <a:latin typeface="Times New Roman"/>
                <a:ea typeface="Times New Roman"/>
                <a:cs typeface="Times New Roman"/>
                <a:sym typeface="Times New Roman"/>
              </a:rPr>
              <a:t>The last free block would contain a null pointer indicating the end of free list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TextBox 3" id="3"/>
          <p:cNvSpPr txBox="true"/>
          <p:nvPr/>
        </p:nvSpPr>
        <p:spPr>
          <a:xfrm rot="0">
            <a:off x="1690850" y="636695"/>
            <a:ext cx="14300193" cy="1548011"/>
          </a:xfrm>
          <a:prstGeom prst="rect">
            <a:avLst/>
          </a:prstGeom>
        </p:spPr>
        <p:txBody>
          <a:bodyPr anchor="t" rtlCol="false" tIns="0" lIns="0" bIns="0" rIns="0">
            <a:spAutoFit/>
          </a:bodyPr>
          <a:lstStyle/>
          <a:p>
            <a:pPr algn="l">
              <a:lnSpc>
                <a:spcPts val="6962"/>
              </a:lnSpc>
            </a:pPr>
            <a:r>
              <a:rPr lang="en-US" sz="5274" spc="-258">
                <a:solidFill>
                  <a:srgbClr val="38B6FF"/>
                </a:solidFill>
                <a:latin typeface="Norwester"/>
                <a:ea typeface="Norwester"/>
                <a:cs typeface="Norwester"/>
                <a:sym typeface="Norwester"/>
              </a:rPr>
              <a:t>PARTITIONING ALGORITHMS: FIRST FIT, BEST FIT, WORST FIT</a:t>
            </a:r>
          </a:p>
          <a:p>
            <a:pPr algn="l">
              <a:lnSpc>
                <a:spcPts val="5378"/>
              </a:lnSpc>
            </a:pPr>
          </a:p>
        </p:txBody>
      </p:sp>
      <p:sp>
        <p:nvSpPr>
          <p:cNvPr name="TextBox 4" id="4"/>
          <p:cNvSpPr txBox="true"/>
          <p:nvPr/>
        </p:nvSpPr>
        <p:spPr>
          <a:xfrm rot="0">
            <a:off x="1740718" y="2156131"/>
            <a:ext cx="14250325" cy="8136038"/>
          </a:xfrm>
          <a:prstGeom prst="rect">
            <a:avLst/>
          </a:prstGeom>
        </p:spPr>
        <p:txBody>
          <a:bodyPr anchor="t" rtlCol="false" tIns="0" lIns="0" bIns="0" rIns="0">
            <a:spAutoFit/>
          </a:bodyPr>
          <a:lstStyle/>
          <a:p>
            <a:pPr algn="l">
              <a:lnSpc>
                <a:spcPts val="3109"/>
              </a:lnSpc>
            </a:pPr>
            <a:r>
              <a:rPr lang="en-US" sz="2391" spc="-71">
                <a:solidFill>
                  <a:srgbClr val="FFFFFF"/>
                </a:solidFill>
                <a:latin typeface="Cooper BT Light"/>
                <a:ea typeface="Cooper BT Light"/>
                <a:cs typeface="Cooper BT Light"/>
                <a:sym typeface="Cooper BT Light"/>
              </a:rPr>
              <a:t>1. First Fit Algorithm</a:t>
            </a:r>
          </a:p>
          <a:p>
            <a:pPr algn="l">
              <a:lnSpc>
                <a:spcPts val="3109"/>
              </a:lnSpc>
            </a:pPr>
          </a:p>
          <a:p>
            <a:pPr algn="l">
              <a:lnSpc>
                <a:spcPts val="3109"/>
              </a:lnSpc>
            </a:pPr>
            <a:r>
              <a:rPr lang="en-US" sz="2391" spc="-71">
                <a:solidFill>
                  <a:srgbClr val="FFFFFF"/>
                </a:solidFill>
                <a:latin typeface="Cooper BT Light"/>
                <a:ea typeface="Cooper BT Light"/>
                <a:cs typeface="Cooper BT Light"/>
                <a:sym typeface="Cooper BT Light"/>
              </a:rPr>
              <a:t>1.Allocates the first available memory block that is large enough to fit the process.</a:t>
            </a:r>
          </a:p>
          <a:p>
            <a:pPr algn="l">
              <a:lnSpc>
                <a:spcPts val="3109"/>
              </a:lnSpc>
            </a:pPr>
            <a:r>
              <a:rPr lang="en-US" sz="2391" spc="-71">
                <a:solidFill>
                  <a:srgbClr val="FFFFFF"/>
                </a:solidFill>
                <a:latin typeface="Cooper BT Light"/>
                <a:ea typeface="Cooper BT Light"/>
                <a:cs typeface="Cooper BT Light"/>
                <a:sym typeface="Cooper BT Light"/>
              </a:rPr>
              <a:t>2.Memory is scanned from the beginning, and the first suitable hole is selected.</a:t>
            </a:r>
          </a:p>
          <a:p>
            <a:pPr algn="l">
              <a:lnSpc>
                <a:spcPts val="3109"/>
              </a:lnSpc>
            </a:pPr>
            <a:r>
              <a:rPr lang="en-US" sz="2391" spc="-71">
                <a:solidFill>
                  <a:srgbClr val="FFFFFF"/>
                </a:solidFill>
                <a:latin typeface="Cooper BT Light"/>
                <a:ea typeface="Cooper BT Light"/>
                <a:cs typeface="Cooper BT Light"/>
                <a:sym typeface="Cooper BT Light"/>
              </a:rPr>
              <a:t>3.It is simple and fast, but may lead to external fragmentation over time.</a:t>
            </a:r>
          </a:p>
          <a:p>
            <a:pPr algn="l">
              <a:lnSpc>
                <a:spcPts val="3109"/>
              </a:lnSpc>
            </a:pPr>
          </a:p>
          <a:p>
            <a:pPr algn="l">
              <a:lnSpc>
                <a:spcPts val="3109"/>
              </a:lnSpc>
            </a:pPr>
            <a:r>
              <a:rPr lang="en-US" sz="2391" spc="-71">
                <a:solidFill>
                  <a:srgbClr val="FFFFFF"/>
                </a:solidFill>
                <a:latin typeface="Cooper BT Light"/>
                <a:ea typeface="Cooper BT Light"/>
                <a:cs typeface="Cooper BT Light"/>
                <a:sym typeface="Cooper BT Light"/>
              </a:rPr>
              <a:t>2. Best Fit Algorithm</a:t>
            </a:r>
          </a:p>
          <a:p>
            <a:pPr algn="l">
              <a:lnSpc>
                <a:spcPts val="3109"/>
              </a:lnSpc>
            </a:pPr>
          </a:p>
          <a:p>
            <a:pPr algn="l">
              <a:lnSpc>
                <a:spcPts val="3109"/>
              </a:lnSpc>
            </a:pPr>
            <a:r>
              <a:rPr lang="en-US" sz="2391" spc="-71">
                <a:solidFill>
                  <a:srgbClr val="FFFFFF"/>
                </a:solidFill>
                <a:latin typeface="Cooper BT Light"/>
                <a:ea typeface="Cooper BT Light"/>
                <a:cs typeface="Cooper BT Light"/>
                <a:sym typeface="Cooper BT Light"/>
              </a:rPr>
              <a:t>1.Allocates the smallest available block that is large enough for the process.</a:t>
            </a:r>
          </a:p>
          <a:p>
            <a:pPr algn="l">
              <a:lnSpc>
                <a:spcPts val="3369"/>
              </a:lnSpc>
            </a:pPr>
            <a:r>
              <a:rPr lang="en-US" sz="2591" spc="-77">
                <a:solidFill>
                  <a:srgbClr val="FFFFFF"/>
                </a:solidFill>
                <a:latin typeface="Cooper BT Light"/>
                <a:ea typeface="Cooper BT Light"/>
                <a:cs typeface="Cooper BT Light"/>
                <a:sym typeface="Cooper BT Light"/>
              </a:rPr>
              <a:t>2.Searches the entire list of free blocks before allocation.</a:t>
            </a:r>
          </a:p>
          <a:p>
            <a:pPr algn="l">
              <a:lnSpc>
                <a:spcPts val="3109"/>
              </a:lnSpc>
            </a:pPr>
            <a:r>
              <a:rPr lang="en-US" sz="2391" spc="-71">
                <a:solidFill>
                  <a:srgbClr val="FFFFFF"/>
                </a:solidFill>
                <a:latin typeface="Cooper BT Light"/>
                <a:ea typeface="Cooper BT Light"/>
                <a:cs typeface="Cooper BT Light"/>
                <a:sym typeface="Cooper BT Light"/>
              </a:rPr>
              <a:t>3.Reduces internal fragmentation but causes many small unusable holes (external fragmentation).</a:t>
            </a:r>
          </a:p>
          <a:p>
            <a:pPr algn="l">
              <a:lnSpc>
                <a:spcPts val="3109"/>
              </a:lnSpc>
            </a:pPr>
          </a:p>
          <a:p>
            <a:pPr algn="l">
              <a:lnSpc>
                <a:spcPts val="3109"/>
              </a:lnSpc>
            </a:pPr>
            <a:r>
              <a:rPr lang="en-US" sz="2391" spc="-71">
                <a:solidFill>
                  <a:srgbClr val="FFFFFF"/>
                </a:solidFill>
                <a:latin typeface="Cooper BT Light"/>
                <a:ea typeface="Cooper BT Light"/>
                <a:cs typeface="Cooper BT Light"/>
                <a:sym typeface="Cooper BT Light"/>
              </a:rPr>
              <a:t>3. Worst Fit Algorithm</a:t>
            </a:r>
          </a:p>
          <a:p>
            <a:pPr algn="l">
              <a:lnSpc>
                <a:spcPts val="3109"/>
              </a:lnSpc>
            </a:pPr>
          </a:p>
          <a:p>
            <a:pPr algn="l">
              <a:lnSpc>
                <a:spcPts val="3109"/>
              </a:lnSpc>
            </a:pPr>
            <a:r>
              <a:rPr lang="en-US" sz="2391" spc="-71">
                <a:solidFill>
                  <a:srgbClr val="FFFFFF"/>
                </a:solidFill>
                <a:latin typeface="Cooper BT Light"/>
                <a:ea typeface="Cooper BT Light"/>
                <a:cs typeface="Cooper BT Light"/>
                <a:sym typeface="Cooper BT Light"/>
              </a:rPr>
              <a:t>1.Allocates the largest available block to the process.</a:t>
            </a:r>
          </a:p>
          <a:p>
            <a:pPr algn="l">
              <a:lnSpc>
                <a:spcPts val="3109"/>
              </a:lnSpc>
            </a:pPr>
            <a:r>
              <a:rPr lang="en-US" sz="2391" spc="-71">
                <a:solidFill>
                  <a:srgbClr val="FFFFFF"/>
                </a:solidFill>
                <a:latin typeface="Cooper BT Light"/>
                <a:ea typeface="Cooper BT Light"/>
                <a:cs typeface="Cooper BT Light"/>
                <a:sym typeface="Cooper BT Light"/>
              </a:rPr>
              <a:t>2.The idea is to leave the biggest remaining hole, hoping to fit future processes.</a:t>
            </a:r>
          </a:p>
          <a:p>
            <a:pPr algn="l">
              <a:lnSpc>
                <a:spcPts val="3109"/>
              </a:lnSpc>
            </a:pPr>
            <a:r>
              <a:rPr lang="en-US" sz="2391" spc="-71">
                <a:solidFill>
                  <a:srgbClr val="FFFFFF"/>
                </a:solidFill>
                <a:latin typeface="Cooper BT Light"/>
                <a:ea typeface="Cooper BT Light"/>
                <a:cs typeface="Cooper BT Light"/>
                <a:sym typeface="Cooper BT Light"/>
              </a:rPr>
              <a:t>3.Causes more internal fragmentation, but can reduce small scattered holes.</a:t>
            </a:r>
          </a:p>
          <a:p>
            <a:pPr algn="l">
              <a:lnSpc>
                <a:spcPts val="3109"/>
              </a:lnSpc>
            </a:pPr>
          </a:p>
          <a:p>
            <a:pPr algn="l">
              <a:lnSpc>
                <a:spcPts val="3109"/>
              </a:lnSpc>
            </a:pPr>
          </a:p>
          <a:p>
            <a:pPr algn="l">
              <a:lnSpc>
                <a:spcPts val="3109"/>
              </a:lnSpc>
            </a:pPr>
          </a:p>
          <a:p>
            <a:pPr algn="l">
              <a:lnSpc>
                <a:spcPts val="2395"/>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0">
            <a:off x="9572739" y="3802690"/>
            <a:ext cx="6418304" cy="6264221"/>
          </a:xfrm>
          <a:custGeom>
            <a:avLst/>
            <a:gdLst/>
            <a:ahLst/>
            <a:cxnLst/>
            <a:rect r="r" b="b" t="t" l="l"/>
            <a:pathLst>
              <a:path h="6264221" w="6418304">
                <a:moveTo>
                  <a:pt x="0" y="0"/>
                </a:moveTo>
                <a:lnTo>
                  <a:pt x="6418304" y="0"/>
                </a:lnTo>
                <a:lnTo>
                  <a:pt x="6418304" y="6264222"/>
                </a:lnTo>
                <a:lnTo>
                  <a:pt x="0" y="6264222"/>
                </a:lnTo>
                <a:lnTo>
                  <a:pt x="0" y="0"/>
                </a:lnTo>
                <a:close/>
              </a:path>
            </a:pathLst>
          </a:custGeom>
          <a:blipFill>
            <a:blip r:embed="rId3"/>
            <a:stretch>
              <a:fillRect l="0" t="-1570" r="0" b="-1570"/>
            </a:stretch>
          </a:blipFill>
        </p:spPr>
      </p:sp>
      <p:sp>
        <p:nvSpPr>
          <p:cNvPr name="Freeform 4" id="4"/>
          <p:cNvSpPr/>
          <p:nvPr/>
        </p:nvSpPr>
        <p:spPr>
          <a:xfrm flipH="false" flipV="false" rot="0">
            <a:off x="2018231" y="4857361"/>
            <a:ext cx="6403851" cy="3313993"/>
          </a:xfrm>
          <a:custGeom>
            <a:avLst/>
            <a:gdLst/>
            <a:ahLst/>
            <a:cxnLst/>
            <a:rect r="r" b="b" t="t" l="l"/>
            <a:pathLst>
              <a:path h="3313993" w="6403851">
                <a:moveTo>
                  <a:pt x="0" y="0"/>
                </a:moveTo>
                <a:lnTo>
                  <a:pt x="6403850" y="0"/>
                </a:lnTo>
                <a:lnTo>
                  <a:pt x="6403850" y="3313992"/>
                </a:lnTo>
                <a:lnTo>
                  <a:pt x="0" y="3313992"/>
                </a:lnTo>
                <a:lnTo>
                  <a:pt x="0" y="0"/>
                </a:lnTo>
                <a:close/>
              </a:path>
            </a:pathLst>
          </a:custGeom>
          <a:blipFill>
            <a:blip r:embed="rId4"/>
            <a:stretch>
              <a:fillRect l="0" t="0" r="0" b="0"/>
            </a:stretch>
          </a:blipFill>
        </p:spPr>
      </p:sp>
      <p:sp>
        <p:nvSpPr>
          <p:cNvPr name="TextBox 5" id="5"/>
          <p:cNvSpPr txBox="true"/>
          <p:nvPr/>
        </p:nvSpPr>
        <p:spPr>
          <a:xfrm rot="0">
            <a:off x="1690850" y="636695"/>
            <a:ext cx="14300193" cy="1548011"/>
          </a:xfrm>
          <a:prstGeom prst="rect">
            <a:avLst/>
          </a:prstGeom>
        </p:spPr>
        <p:txBody>
          <a:bodyPr anchor="t" rtlCol="false" tIns="0" lIns="0" bIns="0" rIns="0">
            <a:spAutoFit/>
          </a:bodyPr>
          <a:lstStyle/>
          <a:p>
            <a:pPr algn="l">
              <a:lnSpc>
                <a:spcPts val="6962"/>
              </a:lnSpc>
            </a:pPr>
            <a:r>
              <a:rPr lang="en-US" sz="5274" spc="-258">
                <a:solidFill>
                  <a:srgbClr val="38B6FF"/>
                </a:solidFill>
                <a:latin typeface="Norwester"/>
                <a:ea typeface="Norwester"/>
                <a:cs typeface="Norwester"/>
                <a:sym typeface="Norwester"/>
              </a:rPr>
              <a:t>PARTITIONING ALGORITHMS: FIRST FIT, BEST FIT, WORST FIT</a:t>
            </a:r>
          </a:p>
          <a:p>
            <a:pPr algn="l">
              <a:lnSpc>
                <a:spcPts val="5378"/>
              </a:lnSpc>
            </a:pPr>
          </a:p>
        </p:txBody>
      </p:sp>
      <p:sp>
        <p:nvSpPr>
          <p:cNvPr name="TextBox 6" id="6"/>
          <p:cNvSpPr txBox="true"/>
          <p:nvPr/>
        </p:nvSpPr>
        <p:spPr>
          <a:xfrm rot="0">
            <a:off x="1928116" y="1954871"/>
            <a:ext cx="10853775" cy="1988701"/>
          </a:xfrm>
          <a:prstGeom prst="rect">
            <a:avLst/>
          </a:prstGeom>
        </p:spPr>
        <p:txBody>
          <a:bodyPr anchor="t" rtlCol="false" tIns="0" lIns="0" bIns="0" rIns="0">
            <a:spAutoFit/>
          </a:bodyPr>
          <a:lstStyle/>
          <a:p>
            <a:pPr algn="l">
              <a:lnSpc>
                <a:spcPts val="3299"/>
              </a:lnSpc>
            </a:pPr>
            <a:r>
              <a:rPr lang="en-US" sz="2537" spc="-76">
                <a:solidFill>
                  <a:srgbClr val="FFFFFF"/>
                </a:solidFill>
                <a:latin typeface="Cooper BT Light"/>
                <a:ea typeface="Cooper BT Light"/>
                <a:cs typeface="Cooper BT Light"/>
                <a:sym typeface="Cooper BT Light"/>
              </a:rPr>
              <a:t>Example.</a:t>
            </a:r>
          </a:p>
          <a:p>
            <a:pPr algn="l">
              <a:lnSpc>
                <a:spcPts val="3299"/>
              </a:lnSpc>
            </a:pPr>
            <a:r>
              <a:rPr lang="en-US" sz="2537" spc="-76">
                <a:solidFill>
                  <a:srgbClr val="FFFFFF"/>
                </a:solidFill>
                <a:latin typeface="Cooper BT Light"/>
                <a:ea typeface="Cooper BT Light"/>
                <a:cs typeface="Cooper BT Light"/>
                <a:sym typeface="Cooper BT Light"/>
              </a:rPr>
              <a:t>If Memory Partition is 150k 500k,200k,300k,550k in order, how would</a:t>
            </a:r>
          </a:p>
          <a:p>
            <a:pPr algn="l">
              <a:lnSpc>
                <a:spcPts val="3299"/>
              </a:lnSpc>
            </a:pPr>
            <a:r>
              <a:rPr lang="en-US" sz="2537" spc="-76">
                <a:solidFill>
                  <a:srgbClr val="FFFFFF"/>
                </a:solidFill>
                <a:latin typeface="Cooper BT Light"/>
                <a:ea typeface="Cooper BT Light"/>
                <a:cs typeface="Cooper BT Light"/>
                <a:sym typeface="Cooper BT Light"/>
              </a:rPr>
              <a:t> each of the first fit, best fit, worst fit algorithm place the process of220k,430k,110k,425k,which algorithm make most efficient use of memory</a:t>
            </a:r>
          </a:p>
          <a:p>
            <a:pPr algn="l">
              <a:lnSpc>
                <a:spcPts val="2722"/>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0">
            <a:off x="4047488" y="1707368"/>
            <a:ext cx="9062951" cy="8579632"/>
          </a:xfrm>
          <a:custGeom>
            <a:avLst/>
            <a:gdLst/>
            <a:ahLst/>
            <a:cxnLst/>
            <a:rect r="r" b="b" t="t" l="l"/>
            <a:pathLst>
              <a:path h="8579632" w="9062951">
                <a:moveTo>
                  <a:pt x="0" y="0"/>
                </a:moveTo>
                <a:lnTo>
                  <a:pt x="9062951" y="0"/>
                </a:lnTo>
                <a:lnTo>
                  <a:pt x="9062951" y="8579632"/>
                </a:lnTo>
                <a:lnTo>
                  <a:pt x="0" y="8579632"/>
                </a:lnTo>
                <a:lnTo>
                  <a:pt x="0" y="0"/>
                </a:lnTo>
                <a:close/>
              </a:path>
            </a:pathLst>
          </a:custGeom>
          <a:blipFill>
            <a:blip r:embed="rId3"/>
            <a:stretch>
              <a:fillRect l="-5166" t="0" r="-1382" b="-4286"/>
            </a:stretch>
          </a:blipFill>
        </p:spPr>
      </p:sp>
      <p:sp>
        <p:nvSpPr>
          <p:cNvPr name="TextBox 4" id="4"/>
          <p:cNvSpPr txBox="true"/>
          <p:nvPr/>
        </p:nvSpPr>
        <p:spPr>
          <a:xfrm rot="0">
            <a:off x="3330726" y="646220"/>
            <a:ext cx="12660317" cy="1368614"/>
          </a:xfrm>
          <a:prstGeom prst="rect">
            <a:avLst/>
          </a:prstGeom>
        </p:spPr>
        <p:txBody>
          <a:bodyPr anchor="t" rtlCol="false" tIns="0" lIns="0" bIns="0" rIns="0">
            <a:spAutoFit/>
          </a:bodyPr>
          <a:lstStyle/>
          <a:p>
            <a:pPr algn="l">
              <a:lnSpc>
                <a:spcPts val="6163"/>
              </a:lnSpc>
            </a:pPr>
            <a:r>
              <a:rPr lang="en-US" sz="4669" spc="-228">
                <a:solidFill>
                  <a:srgbClr val="38B6FF"/>
                </a:solidFill>
                <a:latin typeface="Norwester"/>
                <a:ea typeface="Norwester"/>
                <a:cs typeface="Norwester"/>
                <a:sym typeface="Norwester"/>
              </a:rPr>
              <a:t>PARTITIONING ALGORITHMS: FIRST FIT, BEST FIT, WORST FIT</a:t>
            </a:r>
          </a:p>
          <a:p>
            <a:pPr algn="l">
              <a:lnSpc>
                <a:spcPts val="4761"/>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0">
            <a:off x="1075979" y="3637566"/>
            <a:ext cx="8760867" cy="3620702"/>
          </a:xfrm>
          <a:custGeom>
            <a:avLst/>
            <a:gdLst/>
            <a:ahLst/>
            <a:cxnLst/>
            <a:rect r="r" b="b" t="t" l="l"/>
            <a:pathLst>
              <a:path h="3620702" w="8760867">
                <a:moveTo>
                  <a:pt x="0" y="0"/>
                </a:moveTo>
                <a:lnTo>
                  <a:pt x="8760867" y="0"/>
                </a:lnTo>
                <a:lnTo>
                  <a:pt x="8760867" y="3620702"/>
                </a:lnTo>
                <a:lnTo>
                  <a:pt x="0" y="3620702"/>
                </a:lnTo>
                <a:lnTo>
                  <a:pt x="0" y="0"/>
                </a:lnTo>
                <a:close/>
              </a:path>
            </a:pathLst>
          </a:custGeom>
          <a:blipFill>
            <a:blip r:embed="rId3"/>
            <a:stretch>
              <a:fillRect l="0" t="0" r="0" b="0"/>
            </a:stretch>
          </a:blipFill>
        </p:spPr>
      </p:sp>
      <p:sp>
        <p:nvSpPr>
          <p:cNvPr name="Freeform 4" id="4"/>
          <p:cNvSpPr/>
          <p:nvPr/>
        </p:nvSpPr>
        <p:spPr>
          <a:xfrm flipH="false" flipV="false" rot="0">
            <a:off x="9836846" y="608834"/>
            <a:ext cx="6228826" cy="9678166"/>
          </a:xfrm>
          <a:custGeom>
            <a:avLst/>
            <a:gdLst/>
            <a:ahLst/>
            <a:cxnLst/>
            <a:rect r="r" b="b" t="t" l="l"/>
            <a:pathLst>
              <a:path h="9678166" w="6228826">
                <a:moveTo>
                  <a:pt x="0" y="0"/>
                </a:moveTo>
                <a:lnTo>
                  <a:pt x="6228825" y="0"/>
                </a:lnTo>
                <a:lnTo>
                  <a:pt x="6228825" y="9678166"/>
                </a:lnTo>
                <a:lnTo>
                  <a:pt x="0" y="9678166"/>
                </a:lnTo>
                <a:lnTo>
                  <a:pt x="0" y="0"/>
                </a:lnTo>
                <a:close/>
              </a:path>
            </a:pathLst>
          </a:custGeom>
          <a:blipFill>
            <a:blip r:embed="rId4"/>
            <a:stretch>
              <a:fillRect l="-527" t="0" r="-527" b="-542"/>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TextBox 3" id="3"/>
          <p:cNvSpPr txBox="true"/>
          <p:nvPr/>
        </p:nvSpPr>
        <p:spPr>
          <a:xfrm rot="0">
            <a:off x="356876" y="1097269"/>
            <a:ext cx="17089289" cy="8851821"/>
          </a:xfrm>
          <a:prstGeom prst="rect">
            <a:avLst/>
          </a:prstGeom>
        </p:spPr>
        <p:txBody>
          <a:bodyPr anchor="t" rtlCol="false" tIns="0" lIns="0" bIns="0" rIns="0">
            <a:spAutoFit/>
          </a:bodyPr>
          <a:lstStyle/>
          <a:p>
            <a:pPr algn="l">
              <a:lnSpc>
                <a:spcPts val="2549"/>
              </a:lnSpc>
            </a:pPr>
            <a:r>
              <a:rPr lang="en-US" sz="1960" spc="-58">
                <a:solidFill>
                  <a:srgbClr val="FFFFFF"/>
                </a:solidFill>
                <a:latin typeface="Times New Roman"/>
                <a:ea typeface="Times New Roman"/>
                <a:cs typeface="Times New Roman"/>
                <a:sym typeface="Times New Roman"/>
              </a:rPr>
              <a:t>🔹 Definition:</a:t>
            </a:r>
          </a:p>
          <a:p>
            <a:pPr algn="l">
              <a:lnSpc>
                <a:spcPts val="2549"/>
              </a:lnSpc>
            </a:pPr>
            <a:r>
              <a:rPr lang="en-US" sz="1960" spc="-58">
                <a:solidFill>
                  <a:srgbClr val="FFFFFF"/>
                </a:solidFill>
                <a:latin typeface="Times New Roman"/>
                <a:ea typeface="Times New Roman"/>
                <a:cs typeface="Times New Roman"/>
                <a:sym typeface="Times New Roman"/>
              </a:rPr>
              <a:t>Swapping is a memory management technique in which a process is temporarily moved out of main memory (RAM) to secondary storage (like hard disk) and brought back into memory when needed.</a:t>
            </a:r>
          </a:p>
          <a:p>
            <a:pPr algn="l">
              <a:lnSpc>
                <a:spcPts val="2549"/>
              </a:lnSpc>
            </a:pPr>
            <a:r>
              <a:rPr lang="en-US" sz="1960" spc="-58">
                <a:solidFill>
                  <a:srgbClr val="FFFFFF"/>
                </a:solidFill>
                <a:latin typeface="Times New Roman"/>
                <a:ea typeface="Times New Roman"/>
                <a:cs typeface="Times New Roman"/>
                <a:sym typeface="Times New Roman"/>
              </a:rPr>
              <a:t>Swapping moves processes between main memory and secondary memory to manage limited memory space. It allows multiple processes to run by temporarily swapping out lower priority processes for higher priority ones. The swapped-out process resumes once it's loaded back. Transfer time depends on the amount of data swapped.</a:t>
            </a:r>
          </a:p>
          <a:p>
            <a:pPr algn="l">
              <a:lnSpc>
                <a:spcPts val="2549"/>
              </a:lnSpc>
            </a:pPr>
            <a:r>
              <a:rPr lang="en-US" sz="1960" spc="-58">
                <a:solidFill>
                  <a:srgbClr val="FFFFFF"/>
                </a:solidFill>
                <a:latin typeface="Times New Roman"/>
                <a:ea typeface="Times New Roman"/>
                <a:cs typeface="Times New Roman"/>
                <a:sym typeface="Times New Roman"/>
              </a:rPr>
              <a:t>Swapping</a:t>
            </a:r>
          </a:p>
          <a:p>
            <a:pPr algn="l">
              <a:lnSpc>
                <a:spcPts val="2549"/>
              </a:lnSpc>
            </a:pPr>
          </a:p>
          <a:p>
            <a:pPr algn="l">
              <a:lnSpc>
                <a:spcPts val="2549"/>
              </a:lnSpc>
            </a:pPr>
            <a:r>
              <a:rPr lang="en-US" sz="1960" spc="-58">
                <a:solidFill>
                  <a:srgbClr val="FFFFFF"/>
                </a:solidFill>
                <a:latin typeface="Times New Roman"/>
                <a:ea typeface="Times New Roman"/>
                <a:cs typeface="Times New Roman"/>
                <a:sym typeface="Times New Roman"/>
              </a:rPr>
              <a:t>🔹 Purpose:</a:t>
            </a:r>
          </a:p>
          <a:p>
            <a:pPr algn="l">
              <a:lnSpc>
                <a:spcPts val="2549"/>
              </a:lnSpc>
            </a:pPr>
            <a:r>
              <a:rPr lang="en-US" sz="1960" spc="-58">
                <a:solidFill>
                  <a:srgbClr val="FFFFFF"/>
                </a:solidFill>
                <a:latin typeface="Times New Roman"/>
                <a:ea typeface="Times New Roman"/>
                <a:cs typeface="Times New Roman"/>
                <a:sym typeface="Times New Roman"/>
              </a:rPr>
              <a:t>It helps the CPU execute more processes than the available physical memory allows.</a:t>
            </a:r>
          </a:p>
          <a:p>
            <a:pPr algn="l">
              <a:lnSpc>
                <a:spcPts val="2549"/>
              </a:lnSpc>
            </a:pPr>
            <a:r>
              <a:rPr lang="en-US" sz="1960" spc="-58">
                <a:solidFill>
                  <a:srgbClr val="FFFFFF"/>
                </a:solidFill>
                <a:latin typeface="Times New Roman"/>
                <a:ea typeface="Times New Roman"/>
                <a:cs typeface="Times New Roman"/>
                <a:sym typeface="Times New Roman"/>
              </a:rPr>
              <a:t>🔹 Example:</a:t>
            </a:r>
          </a:p>
          <a:p>
            <a:pPr algn="l">
              <a:lnSpc>
                <a:spcPts val="2549"/>
              </a:lnSpc>
            </a:pPr>
            <a:r>
              <a:rPr lang="en-US" sz="1960" spc="-58">
                <a:solidFill>
                  <a:srgbClr val="FFFFFF"/>
                </a:solidFill>
                <a:latin typeface="Times New Roman"/>
                <a:ea typeface="Times New Roman"/>
                <a:cs typeface="Times New Roman"/>
                <a:sym typeface="Times New Roman"/>
              </a:rPr>
              <a:t>Suppose the RAM can hold only 1 processes at a time.</a:t>
            </a:r>
          </a:p>
          <a:p>
            <a:pPr algn="l">
              <a:lnSpc>
                <a:spcPts val="2549"/>
              </a:lnSpc>
            </a:pPr>
            <a:r>
              <a:rPr lang="en-US" sz="1960" spc="-58">
                <a:solidFill>
                  <a:srgbClr val="FFFFFF"/>
                </a:solidFill>
                <a:latin typeface="Times New Roman"/>
                <a:ea typeface="Times New Roman"/>
                <a:cs typeface="Times New Roman"/>
                <a:sym typeface="Times New Roman"/>
              </a:rPr>
              <a:t> Currently loaded:  P1  If a new process P2 needs to be executed, the OS can swap out P1 to the hard disk and load P2:</a:t>
            </a:r>
          </a:p>
          <a:p>
            <a:pPr algn="l">
              <a:lnSpc>
                <a:spcPts val="2549"/>
              </a:lnSpc>
            </a:pPr>
          </a:p>
          <a:p>
            <a:pPr algn="l">
              <a:lnSpc>
                <a:spcPts val="2549"/>
              </a:lnSpc>
            </a:pPr>
            <a:r>
              <a:rPr lang="en-US" sz="1960" spc="-58">
                <a:solidFill>
                  <a:srgbClr val="FFFFFF"/>
                </a:solidFill>
                <a:latin typeface="Times New Roman"/>
                <a:ea typeface="Times New Roman"/>
                <a:cs typeface="Times New Roman"/>
                <a:sym typeface="Times New Roman"/>
              </a:rPr>
              <a:t>Before swapping: | P1 | </a:t>
            </a:r>
          </a:p>
          <a:p>
            <a:pPr algn="l">
              <a:lnSpc>
                <a:spcPts val="2129"/>
              </a:lnSpc>
            </a:pPr>
            <a:r>
              <a:rPr lang="en-US" sz="1638" spc="-49">
                <a:solidFill>
                  <a:srgbClr val="FFFFFF"/>
                </a:solidFill>
                <a:latin typeface="Times New Roman"/>
                <a:ea typeface="Times New Roman"/>
                <a:cs typeface="Times New Roman"/>
                <a:sym typeface="Times New Roman"/>
              </a:rPr>
              <a:t>After swapping:  | P1 |    (P1 is on disk)</a:t>
            </a:r>
          </a:p>
          <a:p>
            <a:pPr algn="l">
              <a:lnSpc>
                <a:spcPts val="2549"/>
              </a:lnSpc>
            </a:pPr>
            <a:r>
              <a:rPr lang="en-US" sz="1960" spc="-58">
                <a:solidFill>
                  <a:srgbClr val="FFFFFF"/>
                </a:solidFill>
                <a:latin typeface="Times New Roman"/>
                <a:ea typeface="Times New Roman"/>
                <a:cs typeface="Times New Roman"/>
                <a:sym typeface="Times New Roman"/>
              </a:rPr>
              <a:t>🔹 Advantages:</a:t>
            </a:r>
          </a:p>
          <a:p>
            <a:pPr algn="l" marL="423336" indent="-211668" lvl="1">
              <a:lnSpc>
                <a:spcPts val="2549"/>
              </a:lnSpc>
              <a:buFont typeface="Arial"/>
              <a:buChar char="•"/>
            </a:pPr>
            <a:r>
              <a:rPr lang="en-US" sz="1960" spc="-58">
                <a:solidFill>
                  <a:srgbClr val="FFFFFF"/>
                </a:solidFill>
                <a:latin typeface="Times New Roman"/>
                <a:ea typeface="Times New Roman"/>
                <a:cs typeface="Times New Roman"/>
                <a:sym typeface="Times New Roman"/>
              </a:rPr>
              <a:t>Allows more processes to run.💡 Real-World Example:</a:t>
            </a:r>
          </a:p>
          <a:p>
            <a:pPr algn="l" marL="423336" indent="-211668" lvl="1">
              <a:lnSpc>
                <a:spcPts val="2549"/>
              </a:lnSpc>
              <a:buFont typeface="Arial"/>
              <a:buChar char="•"/>
            </a:pPr>
            <a:r>
              <a:rPr lang="en-US" sz="1960" spc="-58">
                <a:solidFill>
                  <a:srgbClr val="FFFFFF"/>
                </a:solidFill>
                <a:latin typeface="Times New Roman"/>
                <a:ea typeface="Times New Roman"/>
                <a:cs typeface="Times New Roman"/>
                <a:sym typeface="Times New Roman"/>
              </a:rPr>
              <a:t>Imagine your phone has limited RAM — say 4 GB.</a:t>
            </a:r>
          </a:p>
          <a:p>
            <a:pPr algn="l" marL="423336" indent="-211668" lvl="1">
              <a:lnSpc>
                <a:spcPts val="2549"/>
              </a:lnSpc>
              <a:buFont typeface="Arial"/>
              <a:buChar char="•"/>
            </a:pPr>
            <a:r>
              <a:rPr lang="en-US" sz="1960" spc="-58">
                <a:solidFill>
                  <a:srgbClr val="FFFFFF"/>
                </a:solidFill>
                <a:latin typeface="Times New Roman"/>
                <a:ea typeface="Times New Roman"/>
                <a:cs typeface="Times New Roman"/>
                <a:sym typeface="Times New Roman"/>
              </a:rPr>
              <a:t> You are using WhatsApp and YouTube at the same time.</a:t>
            </a:r>
          </a:p>
          <a:p>
            <a:pPr algn="l" marL="423336" indent="-211668" lvl="1">
              <a:lnSpc>
                <a:spcPts val="2549"/>
              </a:lnSpc>
              <a:buFont typeface="Arial"/>
              <a:buChar char="•"/>
            </a:pPr>
            <a:r>
              <a:rPr lang="en-US" sz="1960" spc="-58">
                <a:solidFill>
                  <a:srgbClr val="FFFFFF"/>
                </a:solidFill>
                <a:latin typeface="Times New Roman"/>
                <a:ea typeface="Times New Roman"/>
                <a:cs typeface="Times New Roman"/>
                <a:sym typeface="Times New Roman"/>
              </a:rPr>
              <a:t> When you open a game, the phone may temporarily pause (swap out) WhatsApp data to internal storage to make space for the game in RAM.</a:t>
            </a:r>
          </a:p>
          <a:p>
            <a:pPr algn="l" marL="423336" indent="-211668" lvl="1">
              <a:lnSpc>
                <a:spcPts val="2549"/>
              </a:lnSpc>
              <a:buFont typeface="Arial"/>
              <a:buChar char="•"/>
            </a:pPr>
            <a:r>
              <a:rPr lang="en-US" sz="1960" spc="-58">
                <a:solidFill>
                  <a:srgbClr val="FFFFFF"/>
                </a:solidFill>
                <a:latin typeface="Times New Roman"/>
                <a:ea typeface="Times New Roman"/>
                <a:cs typeface="Times New Roman"/>
                <a:sym typeface="Times New Roman"/>
              </a:rPr>
              <a:t> When you go back to WhatsApp, it takes a second to reload — that’s because it is swapped back into memory.</a:t>
            </a:r>
          </a:p>
          <a:p>
            <a:pPr algn="l" marL="423336" indent="-211668" lvl="1">
              <a:lnSpc>
                <a:spcPts val="2549"/>
              </a:lnSpc>
              <a:buFont typeface="Arial"/>
              <a:buChar char="•"/>
            </a:pPr>
          </a:p>
          <a:p>
            <a:pPr algn="l" marL="423336" indent="-211668" lvl="1">
              <a:lnSpc>
                <a:spcPts val="2549"/>
              </a:lnSpc>
              <a:buFont typeface="Arial"/>
              <a:buChar char="•"/>
            </a:pPr>
            <a:r>
              <a:rPr lang="en-US" sz="1960" spc="-58">
                <a:solidFill>
                  <a:srgbClr val="FFFFFF"/>
                </a:solidFill>
                <a:latin typeface="Times New Roman"/>
                <a:ea typeface="Times New Roman"/>
                <a:cs typeface="Times New Roman"/>
                <a:sym typeface="Times New Roman"/>
              </a:rPr>
              <a:t>Improves CPU utilization.</a:t>
            </a:r>
          </a:p>
          <a:p>
            <a:pPr algn="l">
              <a:lnSpc>
                <a:spcPts val="2549"/>
              </a:lnSpc>
            </a:pPr>
            <a:r>
              <a:rPr lang="en-US" sz="1960" spc="-58">
                <a:solidFill>
                  <a:srgbClr val="FFFFFF"/>
                </a:solidFill>
                <a:latin typeface="Times New Roman"/>
                <a:ea typeface="Times New Roman"/>
                <a:cs typeface="Times New Roman"/>
                <a:sym typeface="Times New Roman"/>
              </a:rPr>
              <a:t>🔹 Disadvantages:</a:t>
            </a:r>
          </a:p>
          <a:p>
            <a:pPr algn="l" marL="423336" indent="-211668" lvl="1">
              <a:lnSpc>
                <a:spcPts val="2549"/>
              </a:lnSpc>
              <a:buFont typeface="Arial"/>
              <a:buChar char="•"/>
            </a:pPr>
            <a:r>
              <a:rPr lang="en-US" sz="1960" spc="-58">
                <a:solidFill>
                  <a:srgbClr val="FFFFFF"/>
                </a:solidFill>
                <a:latin typeface="Times New Roman"/>
                <a:ea typeface="Times New Roman"/>
                <a:cs typeface="Times New Roman"/>
                <a:sym typeface="Times New Roman"/>
              </a:rPr>
              <a:t>Increases execution time due to disk I/O (swap in/out time).</a:t>
            </a:r>
          </a:p>
          <a:p>
            <a:pPr algn="l">
              <a:lnSpc>
                <a:spcPts val="2549"/>
              </a:lnSpc>
            </a:pPr>
          </a:p>
          <a:p>
            <a:pPr algn="l">
              <a:lnSpc>
                <a:spcPts val="2549"/>
              </a:lnSpc>
            </a:pPr>
          </a:p>
          <a:p>
            <a:pPr algn="l">
              <a:lnSpc>
                <a:spcPts val="2549"/>
              </a:lnSpc>
            </a:pPr>
          </a:p>
        </p:txBody>
      </p:sp>
      <p:sp>
        <p:nvSpPr>
          <p:cNvPr name="Freeform 4" id="4"/>
          <p:cNvSpPr/>
          <p:nvPr/>
        </p:nvSpPr>
        <p:spPr>
          <a:xfrm flipH="false" flipV="false" rot="0">
            <a:off x="11758476" y="3025777"/>
            <a:ext cx="5302209" cy="4235446"/>
          </a:xfrm>
          <a:custGeom>
            <a:avLst/>
            <a:gdLst/>
            <a:ahLst/>
            <a:cxnLst/>
            <a:rect r="r" b="b" t="t" l="l"/>
            <a:pathLst>
              <a:path h="4235446" w="5302209">
                <a:moveTo>
                  <a:pt x="0" y="0"/>
                </a:moveTo>
                <a:lnTo>
                  <a:pt x="5302209" y="0"/>
                </a:lnTo>
                <a:lnTo>
                  <a:pt x="5302209" y="4235446"/>
                </a:lnTo>
                <a:lnTo>
                  <a:pt x="0" y="4235446"/>
                </a:lnTo>
                <a:lnTo>
                  <a:pt x="0" y="0"/>
                </a:lnTo>
                <a:close/>
              </a:path>
            </a:pathLst>
          </a:custGeom>
          <a:blipFill>
            <a:blip r:embed="rId3"/>
            <a:stretch>
              <a:fillRect l="0" t="0" r="0" b="0"/>
            </a:stretch>
          </a:blipFill>
        </p:spPr>
      </p:sp>
      <p:sp>
        <p:nvSpPr>
          <p:cNvPr name="TextBox 5" id="5"/>
          <p:cNvSpPr txBox="true"/>
          <p:nvPr/>
        </p:nvSpPr>
        <p:spPr>
          <a:xfrm rot="0">
            <a:off x="6044565" y="378821"/>
            <a:ext cx="5713911" cy="756548"/>
          </a:xfrm>
          <a:prstGeom prst="rect">
            <a:avLst/>
          </a:prstGeom>
        </p:spPr>
        <p:txBody>
          <a:bodyPr anchor="t" rtlCol="false" tIns="0" lIns="0" bIns="0" rIns="0">
            <a:spAutoFit/>
          </a:bodyPr>
          <a:lstStyle/>
          <a:p>
            <a:pPr algn="l">
              <a:lnSpc>
                <a:spcPts val="5423"/>
              </a:lnSpc>
            </a:pPr>
            <a:r>
              <a:rPr lang="en-US" sz="6233" spc="-305">
                <a:solidFill>
                  <a:srgbClr val="38B6FF"/>
                </a:solidFill>
                <a:latin typeface="Norwester"/>
                <a:ea typeface="Norwester"/>
                <a:cs typeface="Norwester"/>
                <a:sym typeface="Norwester"/>
              </a:rPr>
              <a:t>4.2  SWAPPING</a:t>
            </a:r>
          </a:p>
        </p:txBody>
      </p:sp>
      <p:sp>
        <p:nvSpPr>
          <p:cNvPr name="TextBox 6" id="6"/>
          <p:cNvSpPr txBox="true"/>
          <p:nvPr/>
        </p:nvSpPr>
        <p:spPr>
          <a:xfrm rot="0">
            <a:off x="7301513" y="8047159"/>
            <a:ext cx="12678609" cy="1555261"/>
          </a:xfrm>
          <a:prstGeom prst="rect">
            <a:avLst/>
          </a:prstGeom>
        </p:spPr>
        <p:txBody>
          <a:bodyPr anchor="t" rtlCol="false" tIns="0" lIns="0" bIns="0" rIns="0">
            <a:spAutoFit/>
          </a:bodyPr>
          <a:lstStyle/>
          <a:p>
            <a:pPr algn="l">
              <a:lnSpc>
                <a:spcPts val="2476"/>
              </a:lnSpc>
              <a:spcBef>
                <a:spcPct val="0"/>
              </a:spcBef>
            </a:pPr>
            <a:r>
              <a:rPr lang="en-US" sz="1769" spc="-86">
                <a:solidFill>
                  <a:srgbClr val="FFFFFF"/>
                </a:solidFill>
                <a:latin typeface="Cooper BT Light"/>
                <a:ea typeface="Cooper BT Light"/>
                <a:cs typeface="Cooper BT Light"/>
                <a:sym typeface="Cooper BT Light"/>
              </a:rPr>
              <a:t>💡 Real-World Example:</a:t>
            </a:r>
          </a:p>
          <a:p>
            <a:pPr algn="l">
              <a:lnSpc>
                <a:spcPts val="2476"/>
              </a:lnSpc>
              <a:spcBef>
                <a:spcPct val="0"/>
              </a:spcBef>
            </a:pPr>
            <a:r>
              <a:rPr lang="en-US" sz="1769" spc="-86">
                <a:solidFill>
                  <a:srgbClr val="FFFFFF"/>
                </a:solidFill>
                <a:latin typeface="Cooper BT Light"/>
                <a:ea typeface="Cooper BT Light"/>
                <a:cs typeface="Cooper BT Light"/>
                <a:sym typeface="Cooper BT Light"/>
              </a:rPr>
              <a:t>Imagine your phone has limited RAM — say 4 GB.</a:t>
            </a:r>
          </a:p>
          <a:p>
            <a:pPr algn="l">
              <a:lnSpc>
                <a:spcPts val="2476"/>
              </a:lnSpc>
              <a:spcBef>
                <a:spcPct val="0"/>
              </a:spcBef>
            </a:pPr>
            <a:r>
              <a:rPr lang="en-US" sz="1769" spc="-86">
                <a:solidFill>
                  <a:srgbClr val="FFFFFF"/>
                </a:solidFill>
                <a:latin typeface="Cooper BT Light"/>
                <a:ea typeface="Cooper BT Light"/>
                <a:cs typeface="Cooper BT Light"/>
                <a:sym typeface="Cooper BT Light"/>
              </a:rPr>
              <a:t> You are using WhatsApp and YouTube at the same time.</a:t>
            </a:r>
          </a:p>
          <a:p>
            <a:pPr algn="l">
              <a:lnSpc>
                <a:spcPts val="2476"/>
              </a:lnSpc>
              <a:spcBef>
                <a:spcPct val="0"/>
              </a:spcBef>
            </a:pPr>
            <a:r>
              <a:rPr lang="en-US" sz="1769" spc="-86">
                <a:solidFill>
                  <a:srgbClr val="FFFFFF"/>
                </a:solidFill>
                <a:latin typeface="Cooper BT Light"/>
                <a:ea typeface="Cooper BT Light"/>
                <a:cs typeface="Cooper BT Light"/>
                <a:sym typeface="Cooper BT Light"/>
              </a:rPr>
              <a:t> When you open a game, the phone may temporarily pause (swap out) WhatsApp data to internal storage to make space for the game in RAM.</a:t>
            </a:r>
          </a:p>
          <a:p>
            <a:pPr algn="l">
              <a:lnSpc>
                <a:spcPts val="2476"/>
              </a:lnSpc>
              <a:spcBef>
                <a:spcPct val="0"/>
              </a:spcBef>
            </a:pPr>
            <a:r>
              <a:rPr lang="en-US" sz="1769" spc="-86">
                <a:solidFill>
                  <a:srgbClr val="FFFFFF"/>
                </a:solidFill>
                <a:latin typeface="Cooper BT Light"/>
                <a:ea typeface="Cooper BT Light"/>
                <a:cs typeface="Cooper BT Light"/>
                <a:sym typeface="Cooper BT Light"/>
              </a:rPr>
              <a:t> When you go back to WhatsApp, it takes a second to reload — that’s because it is swapped back into memory.</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0">
            <a:off x="4491060" y="2403404"/>
            <a:ext cx="8969165" cy="7596929"/>
          </a:xfrm>
          <a:custGeom>
            <a:avLst/>
            <a:gdLst/>
            <a:ahLst/>
            <a:cxnLst/>
            <a:rect r="r" b="b" t="t" l="l"/>
            <a:pathLst>
              <a:path h="7596929" w="8969165">
                <a:moveTo>
                  <a:pt x="0" y="0"/>
                </a:moveTo>
                <a:lnTo>
                  <a:pt x="8969164" y="0"/>
                </a:lnTo>
                <a:lnTo>
                  <a:pt x="8969164" y="7596929"/>
                </a:lnTo>
                <a:lnTo>
                  <a:pt x="0" y="7596929"/>
                </a:lnTo>
                <a:lnTo>
                  <a:pt x="0" y="0"/>
                </a:lnTo>
                <a:close/>
              </a:path>
            </a:pathLst>
          </a:custGeom>
          <a:blipFill>
            <a:blip r:embed="rId3"/>
            <a:stretch>
              <a:fillRect l="0" t="0" r="0" b="0"/>
            </a:stretch>
          </a:blipFill>
        </p:spPr>
      </p:sp>
      <p:sp>
        <p:nvSpPr>
          <p:cNvPr name="TextBox 4" id="4"/>
          <p:cNvSpPr txBox="true"/>
          <p:nvPr/>
        </p:nvSpPr>
        <p:spPr>
          <a:xfrm rot="0">
            <a:off x="3366192" y="536362"/>
            <a:ext cx="11218901" cy="1160145"/>
          </a:xfrm>
          <a:prstGeom prst="rect">
            <a:avLst/>
          </a:prstGeom>
        </p:spPr>
        <p:txBody>
          <a:bodyPr anchor="t" rtlCol="false" tIns="0" lIns="0" bIns="0" rIns="0">
            <a:spAutoFit/>
          </a:bodyPr>
          <a:lstStyle/>
          <a:p>
            <a:pPr algn="l">
              <a:lnSpc>
                <a:spcPts val="9239"/>
              </a:lnSpc>
            </a:pPr>
            <a:r>
              <a:rPr lang="en-US" sz="6999" spc="-342">
                <a:solidFill>
                  <a:srgbClr val="38B6FF"/>
                </a:solidFill>
                <a:latin typeface="Norwester"/>
                <a:ea typeface="Norwester"/>
                <a:cs typeface="Norwester"/>
                <a:sym typeface="Norwester"/>
              </a:rPr>
              <a:t>PAGE REPLACEMENT ALGORITHM</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0">
            <a:off x="4803185" y="1628371"/>
            <a:ext cx="8383211" cy="8459620"/>
          </a:xfrm>
          <a:custGeom>
            <a:avLst/>
            <a:gdLst/>
            <a:ahLst/>
            <a:cxnLst/>
            <a:rect r="r" b="b" t="t" l="l"/>
            <a:pathLst>
              <a:path h="8459620" w="8383211">
                <a:moveTo>
                  <a:pt x="0" y="0"/>
                </a:moveTo>
                <a:lnTo>
                  <a:pt x="8383211" y="0"/>
                </a:lnTo>
                <a:lnTo>
                  <a:pt x="8383211" y="8459620"/>
                </a:lnTo>
                <a:lnTo>
                  <a:pt x="0" y="8459620"/>
                </a:lnTo>
                <a:lnTo>
                  <a:pt x="0" y="0"/>
                </a:lnTo>
                <a:close/>
              </a:path>
            </a:pathLst>
          </a:custGeom>
          <a:blipFill>
            <a:blip r:embed="rId3"/>
            <a:stretch>
              <a:fillRect l="0" t="0" r="0" b="0"/>
            </a:stretch>
          </a:blipFill>
        </p:spPr>
      </p:sp>
      <p:sp>
        <p:nvSpPr>
          <p:cNvPr name="TextBox 4" id="4"/>
          <p:cNvSpPr txBox="true"/>
          <p:nvPr/>
        </p:nvSpPr>
        <p:spPr>
          <a:xfrm rot="0">
            <a:off x="4653975" y="493380"/>
            <a:ext cx="8681630" cy="890733"/>
          </a:xfrm>
          <a:prstGeom prst="rect">
            <a:avLst/>
          </a:prstGeom>
        </p:spPr>
        <p:txBody>
          <a:bodyPr anchor="t" rtlCol="false" tIns="0" lIns="0" bIns="0" rIns="0">
            <a:spAutoFit/>
          </a:bodyPr>
          <a:lstStyle/>
          <a:p>
            <a:pPr algn="l">
              <a:lnSpc>
                <a:spcPts val="7150"/>
              </a:lnSpc>
            </a:pPr>
            <a:r>
              <a:rPr lang="en-US" sz="5416" spc="-265">
                <a:solidFill>
                  <a:srgbClr val="38B6FF"/>
                </a:solidFill>
                <a:latin typeface="Norwester"/>
                <a:ea typeface="Norwester"/>
                <a:cs typeface="Norwester"/>
                <a:sym typeface="Norwester"/>
              </a:rPr>
              <a:t>PAGE REPLACEMENT ALGORITHM</a:t>
            </a:r>
          </a:p>
        </p:txBody>
      </p:sp>
      <p:sp>
        <p:nvSpPr>
          <p:cNvPr name="TextBox 5" id="5"/>
          <p:cNvSpPr txBox="true"/>
          <p:nvPr/>
        </p:nvSpPr>
        <p:spPr>
          <a:xfrm rot="0">
            <a:off x="13698982" y="4054931"/>
            <a:ext cx="3813929" cy="888997"/>
          </a:xfrm>
          <a:prstGeom prst="rect">
            <a:avLst/>
          </a:prstGeom>
        </p:spPr>
        <p:txBody>
          <a:bodyPr anchor="t" rtlCol="false" tIns="0" lIns="0" bIns="0" rIns="0">
            <a:spAutoFit/>
          </a:bodyPr>
          <a:lstStyle/>
          <a:p>
            <a:pPr algn="ctr">
              <a:lnSpc>
                <a:spcPts val="7150"/>
              </a:lnSpc>
              <a:spcBef>
                <a:spcPct val="0"/>
              </a:spcBef>
            </a:pPr>
            <a:r>
              <a:rPr lang="en-US" sz="5416" spc="-265">
                <a:solidFill>
                  <a:srgbClr val="FFFFFF"/>
                </a:solidFill>
                <a:latin typeface="Norwester"/>
                <a:ea typeface="Norwester"/>
                <a:cs typeface="Norwester"/>
                <a:sym typeface="Norwester"/>
              </a:rPr>
              <a:t>Solve Like This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0">
            <a:off x="9650656" y="2327534"/>
            <a:ext cx="7843431" cy="7763810"/>
          </a:xfrm>
          <a:custGeom>
            <a:avLst/>
            <a:gdLst/>
            <a:ahLst/>
            <a:cxnLst/>
            <a:rect r="r" b="b" t="t" l="l"/>
            <a:pathLst>
              <a:path h="7763810" w="7843431">
                <a:moveTo>
                  <a:pt x="0" y="0"/>
                </a:moveTo>
                <a:lnTo>
                  <a:pt x="7843432" y="0"/>
                </a:lnTo>
                <a:lnTo>
                  <a:pt x="7843432" y="7763810"/>
                </a:lnTo>
                <a:lnTo>
                  <a:pt x="0" y="7763810"/>
                </a:lnTo>
                <a:lnTo>
                  <a:pt x="0" y="0"/>
                </a:lnTo>
                <a:close/>
              </a:path>
            </a:pathLst>
          </a:custGeom>
          <a:blipFill>
            <a:blip r:embed="rId3"/>
            <a:stretch>
              <a:fillRect l="0" t="-13793" r="0" b="-8778"/>
            </a:stretch>
          </a:blipFill>
        </p:spPr>
      </p:sp>
      <p:sp>
        <p:nvSpPr>
          <p:cNvPr name="Freeform 4" id="4"/>
          <p:cNvSpPr/>
          <p:nvPr/>
        </p:nvSpPr>
        <p:spPr>
          <a:xfrm flipH="false" flipV="false" rot="0">
            <a:off x="676519" y="3177715"/>
            <a:ext cx="7824022" cy="3931571"/>
          </a:xfrm>
          <a:custGeom>
            <a:avLst/>
            <a:gdLst/>
            <a:ahLst/>
            <a:cxnLst/>
            <a:rect r="r" b="b" t="t" l="l"/>
            <a:pathLst>
              <a:path h="3931571" w="7824022">
                <a:moveTo>
                  <a:pt x="0" y="0"/>
                </a:moveTo>
                <a:lnTo>
                  <a:pt x="7824021" y="0"/>
                </a:lnTo>
                <a:lnTo>
                  <a:pt x="7824021" y="3931570"/>
                </a:lnTo>
                <a:lnTo>
                  <a:pt x="0" y="3931570"/>
                </a:lnTo>
                <a:lnTo>
                  <a:pt x="0" y="0"/>
                </a:lnTo>
                <a:close/>
              </a:path>
            </a:pathLst>
          </a:custGeom>
          <a:blipFill>
            <a:blip r:embed="rId4"/>
            <a:stretch>
              <a:fillRect l="0" t="0" r="0" b="0"/>
            </a:stretch>
          </a:blipFill>
        </p:spPr>
      </p:sp>
      <p:sp>
        <p:nvSpPr>
          <p:cNvPr name="TextBox 5" id="5"/>
          <p:cNvSpPr txBox="true"/>
          <p:nvPr/>
        </p:nvSpPr>
        <p:spPr>
          <a:xfrm rot="0">
            <a:off x="3366192" y="536362"/>
            <a:ext cx="11218901" cy="1160145"/>
          </a:xfrm>
          <a:prstGeom prst="rect">
            <a:avLst/>
          </a:prstGeom>
        </p:spPr>
        <p:txBody>
          <a:bodyPr anchor="t" rtlCol="false" tIns="0" lIns="0" bIns="0" rIns="0">
            <a:spAutoFit/>
          </a:bodyPr>
          <a:lstStyle/>
          <a:p>
            <a:pPr algn="l">
              <a:lnSpc>
                <a:spcPts val="9239"/>
              </a:lnSpc>
            </a:pPr>
            <a:r>
              <a:rPr lang="en-US" sz="6999" spc="-342">
                <a:solidFill>
                  <a:srgbClr val="38B6FF"/>
                </a:solidFill>
                <a:latin typeface="Norwester"/>
                <a:ea typeface="Norwester"/>
                <a:cs typeface="Norwester"/>
                <a:sym typeface="Norwester"/>
              </a:rPr>
              <a:t>PAGE REPLACEMENT ALGORITHM</a:t>
            </a:r>
          </a:p>
        </p:txBody>
      </p:sp>
      <p:sp>
        <p:nvSpPr>
          <p:cNvPr name="TextBox 6" id="6"/>
          <p:cNvSpPr txBox="true"/>
          <p:nvPr/>
        </p:nvSpPr>
        <p:spPr>
          <a:xfrm rot="0">
            <a:off x="2053576" y="7754999"/>
            <a:ext cx="4409122" cy="1374266"/>
          </a:xfrm>
          <a:prstGeom prst="rect">
            <a:avLst/>
          </a:prstGeom>
        </p:spPr>
        <p:txBody>
          <a:bodyPr anchor="t" rtlCol="false" tIns="0" lIns="0" bIns="0" rIns="0">
            <a:spAutoFit/>
          </a:bodyPr>
          <a:lstStyle/>
          <a:p>
            <a:pPr algn="ctr">
              <a:lnSpc>
                <a:spcPts val="5544"/>
              </a:lnSpc>
            </a:pPr>
            <a:r>
              <a:rPr lang="en-US" sz="4200" spc="-205">
                <a:solidFill>
                  <a:srgbClr val="FFFAFA"/>
                </a:solidFill>
                <a:latin typeface="Norwester"/>
                <a:ea typeface="Norwester"/>
                <a:cs typeface="Norwester"/>
                <a:sym typeface="Norwester"/>
              </a:rPr>
              <a:t>Add upper side frame</a:t>
            </a:r>
          </a:p>
          <a:p>
            <a:pPr algn="ctr">
              <a:lnSpc>
                <a:spcPts val="5544"/>
              </a:lnSpc>
              <a:spcBef>
                <a:spcPct val="0"/>
              </a:spcBef>
            </a:pPr>
            <a:r>
              <a:rPr lang="en-US" sz="4200" spc="-205">
                <a:solidFill>
                  <a:srgbClr val="FFFAFA"/>
                </a:solidFill>
                <a:latin typeface="Norwester"/>
                <a:ea typeface="Norwester"/>
                <a:cs typeface="Norwester"/>
                <a:sym typeface="Norwester"/>
              </a:rPr>
              <a:t>while calculating</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0">
            <a:off x="1435140" y="1960048"/>
            <a:ext cx="8017777" cy="8115274"/>
          </a:xfrm>
          <a:custGeom>
            <a:avLst/>
            <a:gdLst/>
            <a:ahLst/>
            <a:cxnLst/>
            <a:rect r="r" b="b" t="t" l="l"/>
            <a:pathLst>
              <a:path h="8115274" w="8017777">
                <a:moveTo>
                  <a:pt x="0" y="0"/>
                </a:moveTo>
                <a:lnTo>
                  <a:pt x="8017777" y="0"/>
                </a:lnTo>
                <a:lnTo>
                  <a:pt x="8017777" y="8115273"/>
                </a:lnTo>
                <a:lnTo>
                  <a:pt x="0" y="8115273"/>
                </a:lnTo>
                <a:lnTo>
                  <a:pt x="0" y="0"/>
                </a:lnTo>
                <a:close/>
              </a:path>
            </a:pathLst>
          </a:custGeom>
          <a:blipFill>
            <a:blip r:embed="rId3"/>
            <a:stretch>
              <a:fillRect l="0" t="-130" r="-1213" b="-15976"/>
            </a:stretch>
          </a:blipFill>
        </p:spPr>
      </p:sp>
      <p:sp>
        <p:nvSpPr>
          <p:cNvPr name="TextBox 4" id="4"/>
          <p:cNvSpPr txBox="true"/>
          <p:nvPr/>
        </p:nvSpPr>
        <p:spPr>
          <a:xfrm rot="0">
            <a:off x="3534550" y="420052"/>
            <a:ext cx="9874550" cy="1013490"/>
          </a:xfrm>
          <a:prstGeom prst="rect">
            <a:avLst/>
          </a:prstGeom>
        </p:spPr>
        <p:txBody>
          <a:bodyPr anchor="t" rtlCol="false" tIns="0" lIns="0" bIns="0" rIns="0">
            <a:spAutoFit/>
          </a:bodyPr>
          <a:lstStyle/>
          <a:p>
            <a:pPr algn="l">
              <a:lnSpc>
                <a:spcPts val="8132"/>
              </a:lnSpc>
            </a:pPr>
            <a:r>
              <a:rPr lang="en-US" sz="6161" spc="-301">
                <a:solidFill>
                  <a:srgbClr val="38B6FF"/>
                </a:solidFill>
                <a:latin typeface="Norwester"/>
                <a:ea typeface="Norwester"/>
                <a:cs typeface="Norwester"/>
                <a:sym typeface="Norwester"/>
              </a:rPr>
              <a:t>PAGE REPLACEMENT ALGORITHM</a:t>
            </a:r>
          </a:p>
        </p:txBody>
      </p:sp>
      <p:sp>
        <p:nvSpPr>
          <p:cNvPr name="Freeform 5" id="5"/>
          <p:cNvSpPr/>
          <p:nvPr/>
        </p:nvSpPr>
        <p:spPr>
          <a:xfrm flipH="false" flipV="false" rot="0">
            <a:off x="10152195" y="2082039"/>
            <a:ext cx="7330178" cy="7993282"/>
          </a:xfrm>
          <a:custGeom>
            <a:avLst/>
            <a:gdLst/>
            <a:ahLst/>
            <a:cxnLst/>
            <a:rect r="r" b="b" t="t" l="l"/>
            <a:pathLst>
              <a:path h="7993282" w="7330178">
                <a:moveTo>
                  <a:pt x="0" y="0"/>
                </a:moveTo>
                <a:lnTo>
                  <a:pt x="7330179" y="0"/>
                </a:lnTo>
                <a:lnTo>
                  <a:pt x="7330179" y="7993282"/>
                </a:lnTo>
                <a:lnTo>
                  <a:pt x="0" y="7993282"/>
                </a:lnTo>
                <a:lnTo>
                  <a:pt x="0" y="0"/>
                </a:lnTo>
                <a:close/>
              </a:path>
            </a:pathLst>
          </a:custGeom>
          <a:blipFill>
            <a:blip r:embed="rId4"/>
            <a:stretch>
              <a:fillRect l="-8808" t="0" r="0" b="-6232"/>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5400000">
            <a:off x="-358858" y="4907320"/>
            <a:ext cx="3247475" cy="472360"/>
          </a:xfrm>
          <a:custGeom>
            <a:avLst/>
            <a:gdLst/>
            <a:ahLst/>
            <a:cxnLst/>
            <a:rect r="r" b="b" t="t" l="l"/>
            <a:pathLst>
              <a:path h="472360" w="3247475">
                <a:moveTo>
                  <a:pt x="0" y="0"/>
                </a:moveTo>
                <a:lnTo>
                  <a:pt x="3247476" y="0"/>
                </a:lnTo>
                <a:lnTo>
                  <a:pt x="3247476" y="472360"/>
                </a:lnTo>
                <a:lnTo>
                  <a:pt x="0" y="4723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5400000">
            <a:off x="15399382" y="4907320"/>
            <a:ext cx="3247475" cy="472360"/>
          </a:xfrm>
          <a:custGeom>
            <a:avLst/>
            <a:gdLst/>
            <a:ahLst/>
            <a:cxnLst/>
            <a:rect r="r" b="b" t="t" l="l"/>
            <a:pathLst>
              <a:path h="472360" w="3247475">
                <a:moveTo>
                  <a:pt x="0" y="472360"/>
                </a:moveTo>
                <a:lnTo>
                  <a:pt x="3247476" y="472360"/>
                </a:lnTo>
                <a:lnTo>
                  <a:pt x="3247476" y="0"/>
                </a:lnTo>
                <a:lnTo>
                  <a:pt x="0" y="0"/>
                </a:lnTo>
                <a:lnTo>
                  <a:pt x="0" y="4723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true" flipV="false" rot="0">
            <a:off x="16996033" y="9053909"/>
            <a:ext cx="263267" cy="204391"/>
          </a:xfrm>
          <a:custGeom>
            <a:avLst/>
            <a:gdLst/>
            <a:ahLst/>
            <a:cxnLst/>
            <a:rect r="r" b="b" t="t" l="l"/>
            <a:pathLst>
              <a:path h="204391" w="263267">
                <a:moveTo>
                  <a:pt x="263267" y="0"/>
                </a:moveTo>
                <a:lnTo>
                  <a:pt x="0" y="0"/>
                </a:lnTo>
                <a:lnTo>
                  <a:pt x="0" y="204391"/>
                </a:lnTo>
                <a:lnTo>
                  <a:pt x="263267" y="204391"/>
                </a:lnTo>
                <a:lnTo>
                  <a:pt x="26326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2200004" y="2062051"/>
            <a:ext cx="12616074" cy="1655991"/>
          </a:xfrm>
          <a:prstGeom prst="rect">
            <a:avLst/>
          </a:prstGeom>
        </p:spPr>
        <p:txBody>
          <a:bodyPr anchor="t" rtlCol="false" tIns="0" lIns="0" bIns="0" rIns="0">
            <a:spAutoFit/>
          </a:bodyPr>
          <a:lstStyle/>
          <a:p>
            <a:pPr algn="ctr">
              <a:lnSpc>
                <a:spcPts val="13317"/>
              </a:lnSpc>
            </a:pPr>
            <a:r>
              <a:rPr lang="en-US" sz="10089" spc="-494">
                <a:solidFill>
                  <a:srgbClr val="38B6FF"/>
                </a:solidFill>
                <a:latin typeface="Norwester"/>
                <a:ea typeface="Norwester"/>
                <a:cs typeface="Norwester"/>
                <a:sym typeface="Norwester"/>
              </a:rPr>
              <a:t>5. FILE MANAGMENT</a:t>
            </a:r>
          </a:p>
        </p:txBody>
      </p:sp>
      <p:sp>
        <p:nvSpPr>
          <p:cNvPr name="TextBox 7" id="7"/>
          <p:cNvSpPr txBox="true"/>
          <p:nvPr/>
        </p:nvSpPr>
        <p:spPr>
          <a:xfrm rot="0">
            <a:off x="1501060" y="9210675"/>
            <a:ext cx="2776663" cy="393823"/>
          </a:xfrm>
          <a:prstGeom prst="rect">
            <a:avLst/>
          </a:prstGeom>
        </p:spPr>
        <p:txBody>
          <a:bodyPr anchor="t" rtlCol="false" tIns="0" lIns="0" bIns="0" rIns="0">
            <a:spAutoFit/>
          </a:bodyPr>
          <a:lstStyle/>
          <a:p>
            <a:pPr algn="ctr">
              <a:lnSpc>
                <a:spcPts val="3014"/>
              </a:lnSpc>
            </a:pPr>
            <a:r>
              <a:rPr lang="en-US" b="true" sz="2283" spc="-111">
                <a:solidFill>
                  <a:srgbClr val="FFFFFF"/>
                </a:solidFill>
                <a:latin typeface="Times New Roman Bold"/>
                <a:ea typeface="Times New Roman Bold"/>
                <a:cs typeface="Times New Roman Bold"/>
                <a:sym typeface="Times New Roman Bold"/>
              </a:rPr>
              <a:t>BY - MS VIRKAR S.S</a:t>
            </a:r>
          </a:p>
        </p:txBody>
      </p:sp>
      <p:sp>
        <p:nvSpPr>
          <p:cNvPr name="TextBox 8" id="8"/>
          <p:cNvSpPr txBox="true"/>
          <p:nvPr/>
        </p:nvSpPr>
        <p:spPr>
          <a:xfrm rot="0">
            <a:off x="1735747" y="4105540"/>
            <a:ext cx="15697686" cy="3598654"/>
          </a:xfrm>
          <a:prstGeom prst="rect">
            <a:avLst/>
          </a:prstGeom>
        </p:spPr>
        <p:txBody>
          <a:bodyPr anchor="t" rtlCol="false" tIns="0" lIns="0" bIns="0" rIns="0">
            <a:spAutoFit/>
          </a:bodyPr>
          <a:lstStyle/>
          <a:p>
            <a:pPr algn="l">
              <a:lnSpc>
                <a:spcPts val="5665"/>
              </a:lnSpc>
              <a:spcBef>
                <a:spcPct val="0"/>
              </a:spcBef>
            </a:pPr>
            <a:r>
              <a:rPr lang="en-US" sz="4291" spc="-210">
                <a:solidFill>
                  <a:srgbClr val="FFFFFF"/>
                </a:solidFill>
                <a:latin typeface="Times New Roman"/>
                <a:ea typeface="Times New Roman"/>
                <a:cs typeface="Times New Roman"/>
                <a:sym typeface="Times New Roman"/>
              </a:rPr>
              <a:t>5.1 File Concepts: Attributes, Operations, File types and File system structure</a:t>
            </a:r>
          </a:p>
          <a:p>
            <a:pPr algn="l">
              <a:lnSpc>
                <a:spcPts val="5665"/>
              </a:lnSpc>
              <a:spcBef>
                <a:spcPct val="0"/>
              </a:spcBef>
            </a:pPr>
            <a:r>
              <a:rPr lang="en-US" sz="4291" spc="-210">
                <a:solidFill>
                  <a:srgbClr val="FFFFFF"/>
                </a:solidFill>
                <a:latin typeface="Times New Roman"/>
                <a:ea typeface="Times New Roman"/>
                <a:cs typeface="Times New Roman"/>
                <a:sym typeface="Times New Roman"/>
              </a:rPr>
              <a:t>5.2 Accessing Methods: Sequential, Direct</a:t>
            </a:r>
          </a:p>
          <a:p>
            <a:pPr algn="l">
              <a:lnSpc>
                <a:spcPts val="5665"/>
              </a:lnSpc>
              <a:spcBef>
                <a:spcPct val="0"/>
              </a:spcBef>
            </a:pPr>
            <a:r>
              <a:rPr lang="en-US" sz="4291" spc="-210">
                <a:solidFill>
                  <a:srgbClr val="FFFFFF"/>
                </a:solidFill>
                <a:latin typeface="Times New Roman"/>
                <a:ea typeface="Times New Roman"/>
                <a:cs typeface="Times New Roman"/>
                <a:sym typeface="Times New Roman"/>
              </a:rPr>
              <a:t>5.3 File Allocation Methods: Contiguous allocation, Linked allocation, Indexed allocation</a:t>
            </a:r>
          </a:p>
          <a:p>
            <a:pPr algn="l">
              <a:lnSpc>
                <a:spcPts val="5665"/>
              </a:lnSpc>
              <a:spcBef>
                <a:spcPct val="0"/>
              </a:spcBef>
            </a:pPr>
            <a:r>
              <a:rPr lang="en-US" sz="4291" spc="-210">
                <a:solidFill>
                  <a:srgbClr val="FFFFFF"/>
                </a:solidFill>
                <a:latin typeface="Times New Roman"/>
                <a:ea typeface="Times New Roman"/>
                <a:cs typeface="Times New Roman"/>
                <a:sym typeface="Times New Roman"/>
              </a:rPr>
              <a:t>5.4 Directory Structure: Single level, Two level, Tree structured Directory</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TextBox 3" id="3"/>
          <p:cNvSpPr txBox="true"/>
          <p:nvPr/>
        </p:nvSpPr>
        <p:spPr>
          <a:xfrm rot="0">
            <a:off x="1028700" y="1520016"/>
            <a:ext cx="17739046" cy="8476877"/>
          </a:xfrm>
          <a:prstGeom prst="rect">
            <a:avLst/>
          </a:prstGeom>
        </p:spPr>
        <p:txBody>
          <a:bodyPr anchor="t" rtlCol="false" tIns="0" lIns="0" bIns="0" rIns="0">
            <a:spAutoFit/>
          </a:bodyPr>
          <a:lstStyle/>
          <a:p>
            <a:pPr algn="l">
              <a:lnSpc>
                <a:spcPts val="4198"/>
              </a:lnSpc>
            </a:pPr>
          </a:p>
          <a:p>
            <a:pPr algn="l">
              <a:lnSpc>
                <a:spcPts val="3678"/>
              </a:lnSpc>
            </a:pPr>
            <a:r>
              <a:rPr lang="en-US" sz="2829" spc="-84">
                <a:solidFill>
                  <a:srgbClr val="FFFFFF"/>
                </a:solidFill>
                <a:latin typeface="Times New Roman"/>
                <a:ea typeface="Times New Roman"/>
                <a:cs typeface="Times New Roman"/>
                <a:sym typeface="Times New Roman"/>
              </a:rPr>
              <a:t>In an operating system, files are classified based on their content and use. The OS treats each file as an object that can be opened, read, written, or deleted.</a:t>
            </a:r>
          </a:p>
          <a:p>
            <a:pPr algn="l">
              <a:lnSpc>
                <a:spcPts val="3678"/>
              </a:lnSpc>
            </a:pPr>
            <a:r>
              <a:rPr lang="en-US" sz="2829" spc="-84">
                <a:solidFill>
                  <a:srgbClr val="FFFFFF"/>
                </a:solidFill>
                <a:latin typeface="Times New Roman"/>
                <a:ea typeface="Times New Roman"/>
                <a:cs typeface="Times New Roman"/>
                <a:sym typeface="Times New Roman"/>
              </a:rPr>
              <a:t>🔹 1. Regular Files</a:t>
            </a:r>
          </a:p>
          <a:p>
            <a:pPr algn="l" marL="610860" indent="-305430" lvl="1">
              <a:lnSpc>
                <a:spcPts val="3678"/>
              </a:lnSpc>
              <a:buFont typeface="Arial"/>
              <a:buChar char="•"/>
            </a:pPr>
            <a:r>
              <a:rPr lang="en-US" sz="2829" spc="-84">
                <a:solidFill>
                  <a:srgbClr val="FFFFFF"/>
                </a:solidFill>
                <a:latin typeface="Times New Roman"/>
                <a:ea typeface="Times New Roman"/>
                <a:cs typeface="Times New Roman"/>
                <a:sym typeface="Times New Roman"/>
              </a:rPr>
              <a:t>These are normal files that store user data or program information.</a:t>
            </a:r>
          </a:p>
          <a:p>
            <a:pPr algn="l" marL="610860" indent="-305430" lvl="1">
              <a:lnSpc>
                <a:spcPts val="3678"/>
              </a:lnSpc>
              <a:buFont typeface="Arial"/>
              <a:buChar char="•"/>
            </a:pPr>
            <a:r>
              <a:rPr lang="en-US" sz="2829" spc="-84">
                <a:solidFill>
                  <a:srgbClr val="FFFFFF"/>
                </a:solidFill>
                <a:latin typeface="Times New Roman"/>
                <a:ea typeface="Times New Roman"/>
                <a:cs typeface="Times New Roman"/>
                <a:sym typeface="Times New Roman"/>
              </a:rPr>
              <a:t>Can contain text, binary data, or executable code.</a:t>
            </a:r>
          </a:p>
          <a:p>
            <a:pPr algn="l" marL="610860" indent="-305430" lvl="1">
              <a:lnSpc>
                <a:spcPts val="3678"/>
              </a:lnSpc>
              <a:buFont typeface="Arial"/>
              <a:buChar char="•"/>
            </a:pPr>
            <a:r>
              <a:rPr lang="en-US" sz="2829" spc="-84">
                <a:solidFill>
                  <a:srgbClr val="FFFFFF"/>
                </a:solidFill>
                <a:latin typeface="Times New Roman"/>
                <a:ea typeface="Times New Roman"/>
                <a:cs typeface="Times New Roman"/>
                <a:sym typeface="Times New Roman"/>
              </a:rPr>
              <a:t>Most commonly used file type.</a:t>
            </a:r>
          </a:p>
          <a:p>
            <a:pPr algn="l">
              <a:lnSpc>
                <a:spcPts val="3678"/>
              </a:lnSpc>
            </a:pPr>
            <a:r>
              <a:rPr lang="en-US" sz="2829" spc="-84">
                <a:solidFill>
                  <a:srgbClr val="FFFFFF"/>
                </a:solidFill>
                <a:latin typeface="Times New Roman"/>
                <a:ea typeface="Times New Roman"/>
                <a:cs typeface="Times New Roman"/>
                <a:sym typeface="Times New Roman"/>
              </a:rPr>
              <a:t>Examples: notes.txt, program.c, image.jpg, data.exe</a:t>
            </a:r>
          </a:p>
          <a:p>
            <a:pPr algn="l">
              <a:lnSpc>
                <a:spcPts val="3678"/>
              </a:lnSpc>
            </a:pPr>
            <a:r>
              <a:rPr lang="en-US" sz="2829" spc="-84">
                <a:solidFill>
                  <a:srgbClr val="FFFFFF"/>
                </a:solidFill>
                <a:latin typeface="Times New Roman"/>
                <a:ea typeface="Times New Roman"/>
                <a:cs typeface="Times New Roman"/>
                <a:sym typeface="Times New Roman"/>
              </a:rPr>
              <a:t>Types of Regular Files:</a:t>
            </a:r>
          </a:p>
          <a:p>
            <a:pPr algn="l" marL="610860" indent="-305430" lvl="1">
              <a:lnSpc>
                <a:spcPts val="3678"/>
              </a:lnSpc>
              <a:buFont typeface="Arial"/>
              <a:buChar char="•"/>
            </a:pPr>
            <a:r>
              <a:rPr lang="en-US" sz="2829" spc="-84">
                <a:solidFill>
                  <a:srgbClr val="FFFFFF"/>
                </a:solidFill>
                <a:latin typeface="Times New Roman"/>
                <a:ea typeface="Times New Roman"/>
                <a:cs typeface="Times New Roman"/>
                <a:sym typeface="Times New Roman"/>
              </a:rPr>
              <a:t>Text files – Human-readable (e.g. .txt, .cpp)</a:t>
            </a:r>
          </a:p>
          <a:p>
            <a:pPr algn="l" marL="610860" indent="-305430" lvl="1">
              <a:lnSpc>
                <a:spcPts val="3678"/>
              </a:lnSpc>
              <a:buFont typeface="Arial"/>
              <a:buChar char="•"/>
            </a:pPr>
            <a:r>
              <a:rPr lang="en-US" sz="2829" spc="-84">
                <a:solidFill>
                  <a:srgbClr val="FFFFFF"/>
                </a:solidFill>
                <a:latin typeface="Times New Roman"/>
                <a:ea typeface="Times New Roman"/>
                <a:cs typeface="Times New Roman"/>
                <a:sym typeface="Times New Roman"/>
              </a:rPr>
              <a:t>Binary files – Machine-readable (e.g. .exe, .obj)</a:t>
            </a:r>
          </a:p>
          <a:p>
            <a:pPr algn="l">
              <a:lnSpc>
                <a:spcPts val="3678"/>
              </a:lnSpc>
            </a:pPr>
          </a:p>
          <a:p>
            <a:pPr algn="l">
              <a:lnSpc>
                <a:spcPts val="3678"/>
              </a:lnSpc>
            </a:pPr>
            <a:r>
              <a:rPr lang="en-US" sz="2829" spc="-84">
                <a:solidFill>
                  <a:srgbClr val="FFFFFF"/>
                </a:solidFill>
                <a:latin typeface="Times New Roman"/>
                <a:ea typeface="Times New Roman"/>
                <a:cs typeface="Times New Roman"/>
                <a:sym typeface="Times New Roman"/>
              </a:rPr>
              <a:t>🔹 2. Directory Files</a:t>
            </a:r>
          </a:p>
          <a:p>
            <a:pPr algn="l" marL="610860" indent="-305430" lvl="1">
              <a:lnSpc>
                <a:spcPts val="3678"/>
              </a:lnSpc>
              <a:buFont typeface="Arial"/>
              <a:buChar char="•"/>
            </a:pPr>
            <a:r>
              <a:rPr lang="en-US" sz="2829" spc="-84">
                <a:solidFill>
                  <a:srgbClr val="FFFFFF"/>
                </a:solidFill>
                <a:latin typeface="Times New Roman"/>
                <a:ea typeface="Times New Roman"/>
                <a:cs typeface="Times New Roman"/>
                <a:sym typeface="Times New Roman"/>
              </a:rPr>
              <a:t>These are special system files that store information about other files.</a:t>
            </a:r>
          </a:p>
          <a:p>
            <a:pPr algn="l" marL="610860" indent="-305430" lvl="1">
              <a:lnSpc>
                <a:spcPts val="3678"/>
              </a:lnSpc>
              <a:buFont typeface="Arial"/>
              <a:buChar char="•"/>
            </a:pPr>
            <a:r>
              <a:rPr lang="en-US" sz="2829" spc="-84">
                <a:solidFill>
                  <a:srgbClr val="FFFFFF"/>
                </a:solidFill>
                <a:latin typeface="Times New Roman"/>
                <a:ea typeface="Times New Roman"/>
                <a:cs typeface="Times New Roman"/>
                <a:sym typeface="Times New Roman"/>
              </a:rPr>
              <a:t>Each directory entry contains file names and related metadata (like size, location, permissions).</a:t>
            </a:r>
          </a:p>
          <a:p>
            <a:pPr algn="l" marL="610860" indent="-305430" lvl="1">
              <a:lnSpc>
                <a:spcPts val="3678"/>
              </a:lnSpc>
              <a:buFont typeface="Arial"/>
              <a:buChar char="•"/>
            </a:pPr>
            <a:r>
              <a:rPr lang="en-US" sz="2829" spc="-84">
                <a:solidFill>
                  <a:srgbClr val="FFFFFF"/>
                </a:solidFill>
                <a:latin typeface="Times New Roman"/>
                <a:ea typeface="Times New Roman"/>
                <a:cs typeface="Times New Roman"/>
                <a:sym typeface="Times New Roman"/>
              </a:rPr>
              <a:t>Used to organize files hierarchically.</a:t>
            </a:r>
          </a:p>
          <a:p>
            <a:pPr algn="l">
              <a:lnSpc>
                <a:spcPts val="3678"/>
              </a:lnSpc>
            </a:pPr>
            <a:r>
              <a:rPr lang="en-US" sz="2829" spc="-84">
                <a:solidFill>
                  <a:srgbClr val="FFFFFF"/>
                </a:solidFill>
                <a:latin typeface="Times New Roman"/>
                <a:ea typeface="Times New Roman"/>
                <a:cs typeface="Times New Roman"/>
                <a:sym typeface="Times New Roman"/>
              </a:rPr>
              <a:t>Example: /home/student/notes/ (a directory containing many files)</a:t>
            </a:r>
          </a:p>
          <a:p>
            <a:pPr algn="l">
              <a:lnSpc>
                <a:spcPts val="3678"/>
              </a:lnSpc>
            </a:pPr>
          </a:p>
        </p:txBody>
      </p:sp>
      <p:sp>
        <p:nvSpPr>
          <p:cNvPr name="TextBox 4" id="4"/>
          <p:cNvSpPr txBox="true"/>
          <p:nvPr/>
        </p:nvSpPr>
        <p:spPr>
          <a:xfrm rot="0">
            <a:off x="6335039" y="989124"/>
            <a:ext cx="3083127" cy="756548"/>
          </a:xfrm>
          <a:prstGeom prst="rect">
            <a:avLst/>
          </a:prstGeom>
        </p:spPr>
        <p:txBody>
          <a:bodyPr anchor="t" rtlCol="false" tIns="0" lIns="0" bIns="0" rIns="0">
            <a:spAutoFit/>
          </a:bodyPr>
          <a:lstStyle/>
          <a:p>
            <a:pPr algn="l">
              <a:lnSpc>
                <a:spcPts val="5423"/>
              </a:lnSpc>
            </a:pPr>
            <a:r>
              <a:rPr lang="en-US" sz="6233" spc="-305">
                <a:solidFill>
                  <a:srgbClr val="38B6FF"/>
                </a:solidFill>
                <a:latin typeface="Norwester"/>
                <a:ea typeface="Norwester"/>
                <a:cs typeface="Norwester"/>
                <a:sym typeface="Norwester"/>
              </a:rPr>
              <a:t>FILE TYPE</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TextBox 3" id="3"/>
          <p:cNvSpPr txBox="true"/>
          <p:nvPr/>
        </p:nvSpPr>
        <p:spPr>
          <a:xfrm rot="0">
            <a:off x="1922134" y="2641705"/>
            <a:ext cx="14443731" cy="6345309"/>
          </a:xfrm>
          <a:prstGeom prst="rect">
            <a:avLst/>
          </a:prstGeom>
        </p:spPr>
        <p:txBody>
          <a:bodyPr anchor="t" rtlCol="false" tIns="0" lIns="0" bIns="0" rIns="0">
            <a:spAutoFit/>
          </a:bodyPr>
          <a:lstStyle/>
          <a:p>
            <a:pPr algn="l">
              <a:lnSpc>
                <a:spcPts val="4226"/>
              </a:lnSpc>
            </a:pPr>
            <a:r>
              <a:rPr lang="en-US" sz="3251" spc="-97">
                <a:solidFill>
                  <a:srgbClr val="FFFFFF"/>
                </a:solidFill>
                <a:latin typeface="Times New Roman"/>
                <a:ea typeface="Times New Roman"/>
                <a:cs typeface="Times New Roman"/>
                <a:sym typeface="Times New Roman"/>
              </a:rPr>
              <a:t>       3. Character Special Files</a:t>
            </a:r>
          </a:p>
          <a:p>
            <a:pPr algn="l" marL="701982" indent="-350991" lvl="1">
              <a:lnSpc>
                <a:spcPts val="4226"/>
              </a:lnSpc>
              <a:buFont typeface="Arial"/>
              <a:buChar char="•"/>
            </a:pPr>
            <a:r>
              <a:rPr lang="en-US" sz="3251" spc="-97">
                <a:solidFill>
                  <a:srgbClr val="FFFFFF"/>
                </a:solidFill>
                <a:latin typeface="Times New Roman"/>
                <a:ea typeface="Times New Roman"/>
                <a:cs typeface="Times New Roman"/>
                <a:sym typeface="Times New Roman"/>
              </a:rPr>
              <a:t>Used to represent I/O devices that handle data character by character.</a:t>
            </a:r>
          </a:p>
          <a:p>
            <a:pPr algn="l" marL="701982" indent="-350991" lvl="1">
              <a:lnSpc>
                <a:spcPts val="4226"/>
              </a:lnSpc>
              <a:buFont typeface="Arial"/>
              <a:buChar char="•"/>
            </a:pPr>
            <a:r>
              <a:rPr lang="en-US" sz="3251" spc="-97">
                <a:solidFill>
                  <a:srgbClr val="FFFFFF"/>
                </a:solidFill>
                <a:latin typeface="Times New Roman"/>
                <a:ea typeface="Times New Roman"/>
                <a:cs typeface="Times New Roman"/>
                <a:sym typeface="Times New Roman"/>
              </a:rPr>
              <a:t>No buffering; data is transferred one character at a time.</a:t>
            </a:r>
          </a:p>
          <a:p>
            <a:pPr algn="l" marL="701982" indent="-350991" lvl="1">
              <a:lnSpc>
                <a:spcPts val="4226"/>
              </a:lnSpc>
              <a:buFont typeface="Arial"/>
              <a:buChar char="•"/>
            </a:pPr>
            <a:r>
              <a:rPr lang="en-US" sz="3251" spc="-97">
                <a:solidFill>
                  <a:srgbClr val="FFFFFF"/>
                </a:solidFill>
                <a:latin typeface="Times New Roman"/>
                <a:ea typeface="Times New Roman"/>
                <a:cs typeface="Times New Roman"/>
                <a:sym typeface="Times New Roman"/>
              </a:rPr>
              <a:t>Found in UNIX/Linux systems under /dev.</a:t>
            </a:r>
          </a:p>
          <a:p>
            <a:pPr algn="l">
              <a:lnSpc>
                <a:spcPts val="4226"/>
              </a:lnSpc>
            </a:pPr>
            <a:r>
              <a:rPr lang="en-US" sz="3251" spc="-97">
                <a:solidFill>
                  <a:srgbClr val="FFFFFF"/>
                </a:solidFill>
                <a:latin typeface="Times New Roman"/>
                <a:ea typeface="Times New Roman"/>
                <a:cs typeface="Times New Roman"/>
                <a:sym typeface="Times New Roman"/>
              </a:rPr>
              <a:t>Examples: /dev/tty (terminal), /dev/lp0 (printer), /dev/keyboard</a:t>
            </a:r>
          </a:p>
          <a:p>
            <a:pPr algn="l">
              <a:lnSpc>
                <a:spcPts val="4226"/>
              </a:lnSpc>
            </a:pPr>
          </a:p>
          <a:p>
            <a:pPr algn="l">
              <a:lnSpc>
                <a:spcPts val="4226"/>
              </a:lnSpc>
            </a:pPr>
            <a:r>
              <a:rPr lang="en-US" sz="3251" spc="-97">
                <a:solidFill>
                  <a:srgbClr val="FFFFFF"/>
                </a:solidFill>
                <a:latin typeface="Times New Roman"/>
                <a:ea typeface="Times New Roman"/>
                <a:cs typeface="Times New Roman"/>
                <a:sym typeface="Times New Roman"/>
              </a:rPr>
              <a:t>🔹 4. Block Special Files</a:t>
            </a:r>
          </a:p>
          <a:p>
            <a:pPr algn="l" marL="701982" indent="-350991" lvl="1">
              <a:lnSpc>
                <a:spcPts val="4226"/>
              </a:lnSpc>
              <a:buFont typeface="Arial"/>
              <a:buChar char="•"/>
            </a:pPr>
            <a:r>
              <a:rPr lang="en-US" sz="3251" spc="-97">
                <a:solidFill>
                  <a:srgbClr val="FFFFFF"/>
                </a:solidFill>
                <a:latin typeface="Times New Roman"/>
                <a:ea typeface="Times New Roman"/>
                <a:cs typeface="Times New Roman"/>
                <a:sym typeface="Times New Roman"/>
              </a:rPr>
              <a:t>Represent devices that store data in blocks (fixed-size chunks).</a:t>
            </a:r>
          </a:p>
          <a:p>
            <a:pPr algn="l" marL="701982" indent="-350991" lvl="1">
              <a:lnSpc>
                <a:spcPts val="4226"/>
              </a:lnSpc>
              <a:buFont typeface="Arial"/>
              <a:buChar char="•"/>
            </a:pPr>
            <a:r>
              <a:rPr lang="en-US" sz="3251" spc="-97">
                <a:solidFill>
                  <a:srgbClr val="FFFFFF"/>
                </a:solidFill>
                <a:latin typeface="Times New Roman"/>
                <a:ea typeface="Times New Roman"/>
                <a:cs typeface="Times New Roman"/>
                <a:sym typeface="Times New Roman"/>
              </a:rPr>
              <a:t>The OS reads or writes whole blocks at a time.</a:t>
            </a:r>
          </a:p>
          <a:p>
            <a:pPr algn="l" marL="701982" indent="-350991" lvl="1">
              <a:lnSpc>
                <a:spcPts val="4226"/>
              </a:lnSpc>
              <a:buFont typeface="Arial"/>
              <a:buChar char="•"/>
            </a:pPr>
            <a:r>
              <a:rPr lang="en-US" sz="3251" spc="-97">
                <a:solidFill>
                  <a:srgbClr val="FFFFFF"/>
                </a:solidFill>
                <a:latin typeface="Times New Roman"/>
                <a:ea typeface="Times New Roman"/>
                <a:cs typeface="Times New Roman"/>
                <a:sym typeface="Times New Roman"/>
              </a:rPr>
              <a:t>Used for disks and storage devices.</a:t>
            </a:r>
          </a:p>
          <a:p>
            <a:pPr algn="l">
              <a:lnSpc>
                <a:spcPts val="4226"/>
              </a:lnSpc>
            </a:pPr>
            <a:r>
              <a:rPr lang="en-US" sz="3251" spc="-97">
                <a:solidFill>
                  <a:srgbClr val="FFFFFF"/>
                </a:solidFill>
                <a:latin typeface="Times New Roman"/>
                <a:ea typeface="Times New Roman"/>
                <a:cs typeface="Times New Roman"/>
                <a:sym typeface="Times New Roman"/>
              </a:rPr>
              <a:t>Examples: dev/sda (hard disk), /dev/mmcblk0 (memory card)</a:t>
            </a:r>
          </a:p>
          <a:p>
            <a:pPr algn="l">
              <a:lnSpc>
                <a:spcPts val="4226"/>
              </a:lnSpc>
            </a:pPr>
          </a:p>
        </p:txBody>
      </p:sp>
      <p:sp>
        <p:nvSpPr>
          <p:cNvPr name="TextBox 4" id="4"/>
          <p:cNvSpPr txBox="true"/>
          <p:nvPr/>
        </p:nvSpPr>
        <p:spPr>
          <a:xfrm rot="0">
            <a:off x="6335039" y="989124"/>
            <a:ext cx="3083127" cy="756548"/>
          </a:xfrm>
          <a:prstGeom prst="rect">
            <a:avLst/>
          </a:prstGeom>
        </p:spPr>
        <p:txBody>
          <a:bodyPr anchor="t" rtlCol="false" tIns="0" lIns="0" bIns="0" rIns="0">
            <a:spAutoFit/>
          </a:bodyPr>
          <a:lstStyle/>
          <a:p>
            <a:pPr algn="l">
              <a:lnSpc>
                <a:spcPts val="5423"/>
              </a:lnSpc>
            </a:pPr>
            <a:r>
              <a:rPr lang="en-US" sz="6233" spc="-305">
                <a:solidFill>
                  <a:srgbClr val="38B6FF"/>
                </a:solidFill>
                <a:latin typeface="Norwester"/>
                <a:ea typeface="Norwester"/>
                <a:cs typeface="Norwester"/>
                <a:sym typeface="Norwester"/>
              </a:rPr>
              <a:t>FILE TYPE</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0">
            <a:off x="1028700" y="8037332"/>
            <a:ext cx="5415553" cy="2249668"/>
          </a:xfrm>
          <a:custGeom>
            <a:avLst/>
            <a:gdLst/>
            <a:ahLst/>
            <a:cxnLst/>
            <a:rect r="r" b="b" t="t" l="l"/>
            <a:pathLst>
              <a:path h="2249668" w="5415553">
                <a:moveTo>
                  <a:pt x="0" y="0"/>
                </a:moveTo>
                <a:lnTo>
                  <a:pt x="5415553" y="0"/>
                </a:lnTo>
                <a:lnTo>
                  <a:pt x="5415553" y="2249668"/>
                </a:lnTo>
                <a:lnTo>
                  <a:pt x="0" y="2249668"/>
                </a:lnTo>
                <a:lnTo>
                  <a:pt x="0" y="0"/>
                </a:lnTo>
                <a:close/>
              </a:path>
            </a:pathLst>
          </a:custGeom>
          <a:blipFill>
            <a:blip r:embed="rId3"/>
            <a:stretch>
              <a:fillRect l="0" t="-1466" r="0" b="-1466"/>
            </a:stretch>
          </a:blipFill>
        </p:spPr>
      </p:sp>
      <p:sp>
        <p:nvSpPr>
          <p:cNvPr name="Freeform 4" id="4"/>
          <p:cNvSpPr/>
          <p:nvPr/>
        </p:nvSpPr>
        <p:spPr>
          <a:xfrm flipH="false" flipV="false" rot="0">
            <a:off x="9399662" y="5905283"/>
            <a:ext cx="8569779" cy="3047642"/>
          </a:xfrm>
          <a:custGeom>
            <a:avLst/>
            <a:gdLst/>
            <a:ahLst/>
            <a:cxnLst/>
            <a:rect r="r" b="b" t="t" l="l"/>
            <a:pathLst>
              <a:path h="3047642" w="8569779">
                <a:moveTo>
                  <a:pt x="0" y="0"/>
                </a:moveTo>
                <a:lnTo>
                  <a:pt x="8569779" y="0"/>
                </a:lnTo>
                <a:lnTo>
                  <a:pt x="8569779" y="3047642"/>
                </a:lnTo>
                <a:lnTo>
                  <a:pt x="0" y="3047642"/>
                </a:lnTo>
                <a:lnTo>
                  <a:pt x="0" y="0"/>
                </a:lnTo>
                <a:close/>
              </a:path>
            </a:pathLst>
          </a:custGeom>
          <a:blipFill>
            <a:blip r:embed="rId4"/>
            <a:stretch>
              <a:fillRect l="0" t="-2284" r="0" b="0"/>
            </a:stretch>
          </a:blipFill>
        </p:spPr>
      </p:sp>
      <p:sp>
        <p:nvSpPr>
          <p:cNvPr name="TextBox 5" id="5"/>
          <p:cNvSpPr txBox="true"/>
          <p:nvPr/>
        </p:nvSpPr>
        <p:spPr>
          <a:xfrm rot="0">
            <a:off x="442268" y="1897038"/>
            <a:ext cx="8701732" cy="6140294"/>
          </a:xfrm>
          <a:prstGeom prst="rect">
            <a:avLst/>
          </a:prstGeom>
        </p:spPr>
        <p:txBody>
          <a:bodyPr anchor="t" rtlCol="false" tIns="0" lIns="0" bIns="0" rIns="0">
            <a:spAutoFit/>
          </a:bodyPr>
          <a:lstStyle/>
          <a:p>
            <a:pPr algn="l">
              <a:lnSpc>
                <a:spcPts val="2564"/>
              </a:lnSpc>
            </a:pPr>
            <a:r>
              <a:rPr lang="en-US" sz="1972" spc="-59">
                <a:solidFill>
                  <a:srgbClr val="FFFFFF"/>
                </a:solidFill>
                <a:latin typeface="Times New Roman"/>
                <a:ea typeface="Times New Roman"/>
                <a:cs typeface="Times New Roman"/>
                <a:sym typeface="Times New Roman"/>
              </a:rPr>
              <a:t>A File System defines how data and files are organized and stored on storage devices.</a:t>
            </a:r>
          </a:p>
          <a:p>
            <a:pPr algn="l">
              <a:lnSpc>
                <a:spcPts val="2564"/>
              </a:lnSpc>
            </a:pPr>
            <a:r>
              <a:rPr lang="en-US" sz="1972" spc="-59">
                <a:solidFill>
                  <a:srgbClr val="FFFFFF"/>
                </a:solidFill>
                <a:latin typeface="Times New Roman"/>
                <a:ea typeface="Times New Roman"/>
                <a:cs typeface="Times New Roman"/>
                <a:sym typeface="Times New Roman"/>
              </a:rPr>
              <a:t> Different OS use different file structures to manage files efficiently.</a:t>
            </a:r>
          </a:p>
          <a:p>
            <a:pPr algn="l">
              <a:lnSpc>
                <a:spcPts val="2564"/>
              </a:lnSpc>
            </a:pPr>
            <a:r>
              <a:rPr lang="en-US" sz="1972" spc="-59">
                <a:solidFill>
                  <a:srgbClr val="FFFFFF"/>
                </a:solidFill>
                <a:latin typeface="Times New Roman"/>
                <a:ea typeface="Times New Roman"/>
                <a:cs typeface="Times New Roman"/>
                <a:sym typeface="Times New Roman"/>
              </a:rPr>
              <a:t>🔹 1. Unstructured Sequence of Bytes</a:t>
            </a:r>
          </a:p>
          <a:p>
            <a:pPr algn="l" marL="425960" indent="-212980" lvl="1">
              <a:lnSpc>
                <a:spcPts val="2564"/>
              </a:lnSpc>
              <a:buFont typeface="Arial"/>
              <a:buChar char="•"/>
            </a:pPr>
            <a:r>
              <a:rPr lang="en-US" sz="1972" spc="-59">
                <a:solidFill>
                  <a:srgbClr val="FFFFFF"/>
                </a:solidFill>
                <a:latin typeface="Times New Roman"/>
                <a:ea typeface="Times New Roman"/>
                <a:cs typeface="Times New Roman"/>
                <a:sym typeface="Times New Roman"/>
              </a:rPr>
              <a:t>The simplest type of file structure.</a:t>
            </a:r>
          </a:p>
          <a:p>
            <a:pPr algn="l" marL="425960" indent="-212980" lvl="1">
              <a:lnSpc>
                <a:spcPts val="2564"/>
              </a:lnSpc>
              <a:buFont typeface="Arial"/>
              <a:buChar char="•"/>
            </a:pPr>
            <a:r>
              <a:rPr lang="en-US" sz="1972" spc="-59">
                <a:solidFill>
                  <a:srgbClr val="FFFFFF"/>
                </a:solidFill>
                <a:latin typeface="Times New Roman"/>
                <a:ea typeface="Times New Roman"/>
                <a:cs typeface="Times New Roman"/>
                <a:sym typeface="Times New Roman"/>
              </a:rPr>
              <a:t>A file is just a sequence of bytes with no fixed internal format.</a:t>
            </a:r>
          </a:p>
          <a:p>
            <a:pPr algn="l" marL="425960" indent="-212980" lvl="1">
              <a:lnSpc>
                <a:spcPts val="2564"/>
              </a:lnSpc>
              <a:buFont typeface="Arial"/>
              <a:buChar char="•"/>
            </a:pPr>
            <a:r>
              <a:rPr lang="en-US" sz="1972" spc="-59">
                <a:solidFill>
                  <a:srgbClr val="FFFFFF"/>
                </a:solidFill>
                <a:latin typeface="Times New Roman"/>
                <a:ea typeface="Times New Roman"/>
                <a:cs typeface="Times New Roman"/>
                <a:sym typeface="Times New Roman"/>
              </a:rPr>
              <a:t>The application program decides how to interpret the bytes (text, image, code, etc.).</a:t>
            </a:r>
          </a:p>
          <a:p>
            <a:pPr algn="l" marL="425960" indent="-212980" lvl="1">
              <a:lnSpc>
                <a:spcPts val="2564"/>
              </a:lnSpc>
              <a:buFont typeface="Arial"/>
              <a:buChar char="•"/>
            </a:pPr>
            <a:r>
              <a:rPr lang="en-US" sz="1972" spc="-59">
                <a:solidFill>
                  <a:srgbClr val="FFFFFF"/>
                </a:solidFill>
                <a:latin typeface="Times New Roman"/>
                <a:ea typeface="Times New Roman"/>
                <a:cs typeface="Times New Roman"/>
                <a:sym typeface="Times New Roman"/>
              </a:rPr>
              <a:t>Used in UNIX/Linux systems.</a:t>
            </a:r>
          </a:p>
          <a:p>
            <a:pPr algn="l">
              <a:lnSpc>
                <a:spcPts val="2564"/>
              </a:lnSpc>
            </a:pPr>
            <a:r>
              <a:rPr lang="en-US" sz="1972" spc="-59">
                <a:solidFill>
                  <a:srgbClr val="FFFFFF"/>
                </a:solidFill>
                <a:latin typeface="Times New Roman"/>
                <a:ea typeface="Times New Roman"/>
                <a:cs typeface="Times New Roman"/>
                <a:sym typeface="Times New Roman"/>
              </a:rPr>
              <a:t>Example:</a:t>
            </a:r>
          </a:p>
          <a:p>
            <a:pPr algn="l">
              <a:lnSpc>
                <a:spcPts val="2564"/>
              </a:lnSpc>
            </a:pPr>
            <a:r>
              <a:rPr lang="en-US" sz="1972" spc="-59">
                <a:solidFill>
                  <a:srgbClr val="FFFFFF"/>
                </a:solidFill>
                <a:latin typeface="Times New Roman"/>
                <a:ea typeface="Times New Roman"/>
                <a:cs typeface="Times New Roman"/>
                <a:sym typeface="Times New Roman"/>
              </a:rPr>
              <a:t> A .txt file with characters stored as bytes:</a:t>
            </a:r>
          </a:p>
          <a:p>
            <a:pPr algn="l">
              <a:lnSpc>
                <a:spcPts val="2564"/>
              </a:lnSpc>
            </a:pPr>
          </a:p>
          <a:p>
            <a:pPr algn="l">
              <a:lnSpc>
                <a:spcPts val="2564"/>
              </a:lnSpc>
            </a:pPr>
            <a:r>
              <a:rPr lang="en-US" sz="1972" spc="-59">
                <a:solidFill>
                  <a:srgbClr val="FFFFFF"/>
                </a:solidFill>
                <a:latin typeface="Times New Roman"/>
                <a:ea typeface="Times New Roman"/>
                <a:cs typeface="Times New Roman"/>
                <a:sym typeface="Times New Roman"/>
              </a:rPr>
              <a:t>H  e  l  l  o     W  o  r  l  d</a:t>
            </a:r>
          </a:p>
          <a:p>
            <a:pPr algn="l">
              <a:lnSpc>
                <a:spcPts val="2564"/>
              </a:lnSpc>
            </a:pPr>
            <a:r>
              <a:rPr lang="en-US" sz="1972" spc="-59">
                <a:solidFill>
                  <a:srgbClr val="FFFFFF"/>
                </a:solidFill>
                <a:latin typeface="Times New Roman"/>
                <a:ea typeface="Times New Roman"/>
                <a:cs typeface="Times New Roman"/>
                <a:sym typeface="Times New Roman"/>
              </a:rPr>
              <a:t>(each letter = 1 byte)</a:t>
            </a:r>
          </a:p>
          <a:p>
            <a:pPr algn="l">
              <a:lnSpc>
                <a:spcPts val="2564"/>
              </a:lnSpc>
            </a:pPr>
          </a:p>
          <a:p>
            <a:pPr algn="l">
              <a:lnSpc>
                <a:spcPts val="2564"/>
              </a:lnSpc>
            </a:pPr>
            <a:r>
              <a:rPr lang="en-US" sz="1972" spc="-59">
                <a:solidFill>
                  <a:srgbClr val="FFFFFF"/>
                </a:solidFill>
                <a:latin typeface="Times New Roman"/>
                <a:ea typeface="Times New Roman"/>
                <a:cs typeface="Times New Roman"/>
                <a:sym typeface="Times New Roman"/>
              </a:rPr>
              <a:t>🔹 2. Sequence of Fixed-Length Records</a:t>
            </a:r>
          </a:p>
          <a:p>
            <a:pPr algn="l" marL="425960" indent="-212980" lvl="1">
              <a:lnSpc>
                <a:spcPts val="2564"/>
              </a:lnSpc>
              <a:buFont typeface="Arial"/>
              <a:buChar char="•"/>
            </a:pPr>
            <a:r>
              <a:rPr lang="en-US" sz="1972" spc="-59">
                <a:solidFill>
                  <a:srgbClr val="FFFFFF"/>
                </a:solidFill>
                <a:latin typeface="Times New Roman"/>
                <a:ea typeface="Times New Roman"/>
                <a:cs typeface="Times New Roman"/>
                <a:sym typeface="Times New Roman"/>
              </a:rPr>
              <a:t>The file is divided into records of equal size.</a:t>
            </a:r>
          </a:p>
          <a:p>
            <a:pPr algn="l" marL="425960" indent="-212980" lvl="1">
              <a:lnSpc>
                <a:spcPts val="2564"/>
              </a:lnSpc>
              <a:buFont typeface="Arial"/>
              <a:buChar char="•"/>
            </a:pPr>
            <a:r>
              <a:rPr lang="en-US" sz="1972" spc="-59">
                <a:solidFill>
                  <a:srgbClr val="FFFFFF"/>
                </a:solidFill>
                <a:latin typeface="Times New Roman"/>
                <a:ea typeface="Times New Roman"/>
                <a:cs typeface="Times New Roman"/>
                <a:sym typeface="Times New Roman"/>
              </a:rPr>
              <a:t>Each record may represent a student record, employee record, etc.</a:t>
            </a:r>
          </a:p>
          <a:p>
            <a:pPr algn="l" marL="425960" indent="-212980" lvl="1">
              <a:lnSpc>
                <a:spcPts val="2564"/>
              </a:lnSpc>
              <a:buFont typeface="Arial"/>
              <a:buChar char="•"/>
            </a:pPr>
            <a:r>
              <a:rPr lang="en-US" sz="1972" spc="-59">
                <a:solidFill>
                  <a:srgbClr val="FFFFFF"/>
                </a:solidFill>
                <a:latin typeface="Times New Roman"/>
                <a:ea typeface="Times New Roman"/>
                <a:cs typeface="Times New Roman"/>
                <a:sym typeface="Times New Roman"/>
              </a:rPr>
              <a:t>Easier to read/write specific records directly.</a:t>
            </a:r>
          </a:p>
          <a:p>
            <a:pPr algn="l" marL="425960" indent="-212980" lvl="1">
              <a:lnSpc>
                <a:spcPts val="2564"/>
              </a:lnSpc>
              <a:buFont typeface="Arial"/>
              <a:buChar char="•"/>
            </a:pPr>
            <a:r>
              <a:rPr lang="en-US" sz="1972" spc="-59">
                <a:solidFill>
                  <a:srgbClr val="FFFFFF"/>
                </a:solidFill>
                <a:latin typeface="Times New Roman"/>
                <a:ea typeface="Times New Roman"/>
                <a:cs typeface="Times New Roman"/>
                <a:sym typeface="Times New Roman"/>
              </a:rPr>
              <a:t>Common in database systems.</a:t>
            </a:r>
          </a:p>
          <a:p>
            <a:pPr algn="l">
              <a:lnSpc>
                <a:spcPts val="2564"/>
              </a:lnSpc>
            </a:pPr>
            <a:r>
              <a:rPr lang="en-US" sz="1972" spc="-59">
                <a:solidFill>
                  <a:srgbClr val="FFFFFF"/>
                </a:solidFill>
                <a:latin typeface="Times New Roman"/>
                <a:ea typeface="Times New Roman"/>
                <a:cs typeface="Times New Roman"/>
                <a:sym typeface="Times New Roman"/>
              </a:rPr>
              <a:t>Example:     </a:t>
            </a:r>
          </a:p>
        </p:txBody>
      </p:sp>
      <p:sp>
        <p:nvSpPr>
          <p:cNvPr name="TextBox 6" id="6"/>
          <p:cNvSpPr txBox="true"/>
          <p:nvPr/>
        </p:nvSpPr>
        <p:spPr>
          <a:xfrm rot="0">
            <a:off x="5420482" y="755203"/>
            <a:ext cx="8821287" cy="756548"/>
          </a:xfrm>
          <a:prstGeom prst="rect">
            <a:avLst/>
          </a:prstGeom>
        </p:spPr>
        <p:txBody>
          <a:bodyPr anchor="t" rtlCol="false" tIns="0" lIns="0" bIns="0" rIns="0">
            <a:spAutoFit/>
          </a:bodyPr>
          <a:lstStyle/>
          <a:p>
            <a:pPr algn="l">
              <a:lnSpc>
                <a:spcPts val="5423"/>
              </a:lnSpc>
            </a:pPr>
            <a:r>
              <a:rPr lang="en-US" sz="6233" spc="-305">
                <a:solidFill>
                  <a:srgbClr val="38B6FF"/>
                </a:solidFill>
                <a:latin typeface="Norwester"/>
                <a:ea typeface="Norwester"/>
                <a:cs typeface="Norwester"/>
                <a:sym typeface="Norwester"/>
              </a:rPr>
              <a:t>FILE SYSTEM STRUCTURE</a:t>
            </a:r>
          </a:p>
        </p:txBody>
      </p:sp>
      <p:sp>
        <p:nvSpPr>
          <p:cNvPr name="TextBox 7" id="7"/>
          <p:cNvSpPr txBox="true"/>
          <p:nvPr/>
        </p:nvSpPr>
        <p:spPr>
          <a:xfrm rot="0">
            <a:off x="9144000" y="2107801"/>
            <a:ext cx="9272920" cy="3797482"/>
          </a:xfrm>
          <a:prstGeom prst="rect">
            <a:avLst/>
          </a:prstGeom>
        </p:spPr>
        <p:txBody>
          <a:bodyPr anchor="t" rtlCol="false" tIns="0" lIns="0" bIns="0" rIns="0">
            <a:spAutoFit/>
          </a:bodyPr>
          <a:lstStyle/>
          <a:p>
            <a:pPr algn="l">
              <a:lnSpc>
                <a:spcPts val="2733"/>
              </a:lnSpc>
            </a:pPr>
            <a:r>
              <a:rPr lang="en-US" sz="2102" spc="-63">
                <a:solidFill>
                  <a:srgbClr val="FFFFFF"/>
                </a:solidFill>
                <a:latin typeface="Times New Roman"/>
                <a:ea typeface="Times New Roman"/>
                <a:cs typeface="Times New Roman"/>
                <a:sym typeface="Times New Roman"/>
              </a:rPr>
              <a:t>3. Tree Structure (Hierarchical File System)</a:t>
            </a:r>
          </a:p>
          <a:p>
            <a:pPr algn="l" marL="453920" indent="-226960" lvl="1">
              <a:lnSpc>
                <a:spcPts val="2733"/>
              </a:lnSpc>
              <a:buFont typeface="Arial"/>
              <a:buChar char="•"/>
            </a:pPr>
            <a:r>
              <a:rPr lang="en-US" sz="2102" spc="-63">
                <a:solidFill>
                  <a:srgbClr val="FFFFFF"/>
                </a:solidFill>
                <a:latin typeface="Times New Roman"/>
                <a:ea typeface="Times New Roman"/>
                <a:cs typeface="Times New Roman"/>
                <a:sym typeface="Times New Roman"/>
              </a:rPr>
              <a:t>Files are organized in a tree-like structure with directories (folders) and subdirectories.</a:t>
            </a:r>
          </a:p>
          <a:p>
            <a:pPr algn="l" marL="453920" indent="-226960" lvl="1">
              <a:lnSpc>
                <a:spcPts val="2733"/>
              </a:lnSpc>
              <a:buFont typeface="Arial"/>
              <a:buChar char="•"/>
            </a:pPr>
            <a:r>
              <a:rPr lang="en-US" sz="2102" spc="-63">
                <a:solidFill>
                  <a:srgbClr val="FFFFFF"/>
                </a:solidFill>
                <a:latin typeface="Times New Roman"/>
                <a:ea typeface="Times New Roman"/>
                <a:cs typeface="Times New Roman"/>
                <a:sym typeface="Times New Roman"/>
              </a:rPr>
              <a:t>The root directory ("/") is at the top.</a:t>
            </a:r>
          </a:p>
          <a:p>
            <a:pPr algn="l" marL="453920" indent="-226960" lvl="1">
              <a:lnSpc>
                <a:spcPts val="2733"/>
              </a:lnSpc>
              <a:buFont typeface="Arial"/>
              <a:buChar char="•"/>
            </a:pPr>
            <a:r>
              <a:rPr lang="en-US" sz="2102" spc="-63">
                <a:solidFill>
                  <a:srgbClr val="FFFFFF"/>
                </a:solidFill>
                <a:latin typeface="Times New Roman"/>
                <a:ea typeface="Times New Roman"/>
                <a:cs typeface="Times New Roman"/>
                <a:sym typeface="Times New Roman"/>
              </a:rPr>
              <a:t>This structure allows easy navigation and management.</a:t>
            </a:r>
          </a:p>
          <a:p>
            <a:pPr algn="l">
              <a:lnSpc>
                <a:spcPts val="2733"/>
              </a:lnSpc>
            </a:pPr>
            <a:r>
              <a:rPr lang="en-US" sz="2102" spc="-63">
                <a:solidFill>
                  <a:srgbClr val="FFFFFF"/>
                </a:solidFill>
                <a:latin typeface="Times New Roman"/>
                <a:ea typeface="Times New Roman"/>
                <a:cs typeface="Times New Roman"/>
                <a:sym typeface="Times New Roman"/>
              </a:rPr>
              <a:t>Explanation:</a:t>
            </a:r>
          </a:p>
          <a:p>
            <a:pPr algn="l" marL="453920" indent="-226960" lvl="1">
              <a:lnSpc>
                <a:spcPts val="2733"/>
              </a:lnSpc>
              <a:buFont typeface="Arial"/>
              <a:buChar char="•"/>
            </a:pPr>
            <a:r>
              <a:rPr lang="en-US" sz="2102" spc="-63">
                <a:solidFill>
                  <a:srgbClr val="FFFFFF"/>
                </a:solidFill>
                <a:latin typeface="Times New Roman"/>
                <a:ea typeface="Times New Roman"/>
                <a:cs typeface="Times New Roman"/>
                <a:sym typeface="Times New Roman"/>
              </a:rPr>
              <a:t>→ Root directory</a:t>
            </a:r>
          </a:p>
          <a:p>
            <a:pPr algn="l" marL="453920" indent="-226960" lvl="1">
              <a:lnSpc>
                <a:spcPts val="2733"/>
              </a:lnSpc>
              <a:buFont typeface="Arial"/>
              <a:buChar char="•"/>
            </a:pPr>
            <a:r>
              <a:rPr lang="en-US" sz="2102" spc="-63">
                <a:solidFill>
                  <a:srgbClr val="FFFFFF"/>
                </a:solidFill>
                <a:latin typeface="Times New Roman"/>
                <a:ea typeface="Times New Roman"/>
                <a:cs typeface="Times New Roman"/>
                <a:sym typeface="Times New Roman"/>
              </a:rPr>
              <a:t>document,pitures</a:t>
            </a:r>
            <a:r>
              <a:rPr lang="en-US" sz="2102" spc="-63">
                <a:solidFill>
                  <a:srgbClr val="FFFFFF"/>
                </a:solidFill>
                <a:latin typeface="Times New Roman"/>
                <a:ea typeface="Times New Roman"/>
                <a:cs typeface="Times New Roman"/>
                <a:sym typeface="Times New Roman"/>
              </a:rPr>
              <a:t> → Subdirectories</a:t>
            </a:r>
          </a:p>
          <a:p>
            <a:pPr algn="l" marL="453920" indent="-226960" lvl="1">
              <a:lnSpc>
                <a:spcPts val="2733"/>
              </a:lnSpc>
              <a:buFont typeface="Arial"/>
              <a:buChar char="•"/>
            </a:pPr>
            <a:r>
              <a:rPr lang="en-US" sz="2102" spc="-63">
                <a:solidFill>
                  <a:srgbClr val="FFFFFF"/>
                </a:solidFill>
                <a:latin typeface="Times New Roman"/>
                <a:ea typeface="Times New Roman"/>
                <a:cs typeface="Times New Roman"/>
                <a:sym typeface="Times New Roman"/>
              </a:rPr>
              <a:t>project_B.java </a:t>
            </a:r>
            <a:r>
              <a:rPr lang="en-US" sz="2102" spc="-63">
                <a:solidFill>
                  <a:srgbClr val="FFFFFF"/>
                </a:solidFill>
                <a:latin typeface="Times New Roman"/>
                <a:ea typeface="Times New Roman"/>
                <a:cs typeface="Times New Roman"/>
                <a:sym typeface="Times New Roman"/>
              </a:rPr>
              <a:t>, project_A.cpp→ Files inside directories</a:t>
            </a:r>
          </a:p>
          <a:p>
            <a:pPr algn="l">
              <a:lnSpc>
                <a:spcPts val="2733"/>
              </a:lnSpc>
            </a:pPr>
          </a:p>
          <a:p>
            <a:pPr algn="l">
              <a:lnSpc>
                <a:spcPts val="2733"/>
              </a:lnSpc>
            </a:pPr>
          </a:p>
          <a:p>
            <a:pPr algn="l">
              <a:lnSpc>
                <a:spcPts val="2733"/>
              </a:lnSpc>
            </a:pP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TextBox 3" id="3"/>
          <p:cNvSpPr txBox="true"/>
          <p:nvPr/>
        </p:nvSpPr>
        <p:spPr>
          <a:xfrm rot="0">
            <a:off x="879443" y="1143368"/>
            <a:ext cx="9305687" cy="9177190"/>
          </a:xfrm>
          <a:prstGeom prst="rect">
            <a:avLst/>
          </a:prstGeom>
        </p:spPr>
        <p:txBody>
          <a:bodyPr anchor="t" rtlCol="false" tIns="0" lIns="0" bIns="0" rIns="0">
            <a:spAutoFit/>
          </a:bodyPr>
          <a:lstStyle/>
          <a:p>
            <a:pPr algn="l">
              <a:lnSpc>
                <a:spcPts val="2452"/>
              </a:lnSpc>
            </a:pPr>
            <a:r>
              <a:rPr lang="en-US" sz="1886" spc="-56">
                <a:solidFill>
                  <a:srgbClr val="FFFFFF"/>
                </a:solidFill>
                <a:latin typeface="Times New Roman"/>
                <a:ea typeface="Times New Roman"/>
                <a:cs typeface="Times New Roman"/>
                <a:sym typeface="Times New Roman"/>
              </a:rPr>
              <a:t>Access methods define the way data in a file is read or written.</a:t>
            </a:r>
          </a:p>
          <a:p>
            <a:pPr algn="l">
              <a:lnSpc>
                <a:spcPts val="2452"/>
              </a:lnSpc>
            </a:pPr>
            <a:r>
              <a:rPr lang="en-US" sz="1886" spc="-56">
                <a:solidFill>
                  <a:srgbClr val="FFFFFF"/>
                </a:solidFill>
                <a:latin typeface="Times New Roman"/>
                <a:ea typeface="Times New Roman"/>
                <a:cs typeface="Times New Roman"/>
                <a:sym typeface="Times New Roman"/>
              </a:rPr>
              <a:t> Different applications require different ways to access data — for example, a text editor reads data sequentially, while a database might access data directly.</a:t>
            </a:r>
          </a:p>
          <a:p>
            <a:pPr algn="l">
              <a:lnSpc>
                <a:spcPts val="2452"/>
              </a:lnSpc>
            </a:pPr>
            <a:r>
              <a:rPr lang="en-US" sz="1886" spc="-56">
                <a:solidFill>
                  <a:srgbClr val="FFFFFF"/>
                </a:solidFill>
                <a:latin typeface="Times New Roman"/>
                <a:ea typeface="Times New Roman"/>
                <a:cs typeface="Times New Roman"/>
                <a:sym typeface="Times New Roman"/>
              </a:rPr>
              <a:t>🔹 Types of Access Methods:</a:t>
            </a:r>
          </a:p>
          <a:p>
            <a:pPr algn="l">
              <a:lnSpc>
                <a:spcPts val="2452"/>
              </a:lnSpc>
            </a:pPr>
          </a:p>
          <a:p>
            <a:pPr algn="l">
              <a:lnSpc>
                <a:spcPts val="2452"/>
              </a:lnSpc>
            </a:pPr>
            <a:r>
              <a:rPr lang="en-US" sz="1886" spc="-56">
                <a:solidFill>
                  <a:srgbClr val="FFFFFF"/>
                </a:solidFill>
                <a:latin typeface="Times New Roman"/>
                <a:ea typeface="Times New Roman"/>
                <a:cs typeface="Times New Roman"/>
                <a:sym typeface="Times New Roman"/>
              </a:rPr>
              <a:t>1️⃣ Sequential Access Method</a:t>
            </a:r>
          </a:p>
          <a:p>
            <a:pPr algn="l">
              <a:lnSpc>
                <a:spcPts val="2452"/>
              </a:lnSpc>
            </a:pPr>
            <a:r>
              <a:rPr lang="en-US" sz="1886" spc="-56">
                <a:solidFill>
                  <a:srgbClr val="FFFFFF"/>
                </a:solidFill>
                <a:latin typeface="Times New Roman"/>
                <a:ea typeface="Times New Roman"/>
                <a:cs typeface="Times New Roman"/>
                <a:sym typeface="Times New Roman"/>
              </a:rPr>
              <a:t>🔹 Definition:</a:t>
            </a:r>
          </a:p>
          <a:p>
            <a:pPr algn="l">
              <a:lnSpc>
                <a:spcPts val="2452"/>
              </a:lnSpc>
            </a:pPr>
            <a:r>
              <a:rPr lang="en-US" sz="1886" spc="-56">
                <a:solidFill>
                  <a:srgbClr val="FFFFFF"/>
                </a:solidFill>
                <a:latin typeface="Times New Roman"/>
                <a:ea typeface="Times New Roman"/>
                <a:cs typeface="Times New Roman"/>
                <a:sym typeface="Times New Roman"/>
              </a:rPr>
              <a:t>In Sequential Access, data in a file is accessed in order, one record after another — from the beginning to the end.</a:t>
            </a:r>
          </a:p>
          <a:p>
            <a:pPr algn="l">
              <a:lnSpc>
                <a:spcPts val="2452"/>
              </a:lnSpc>
            </a:pPr>
            <a:r>
              <a:rPr lang="en-US" sz="1886" spc="-56">
                <a:solidFill>
                  <a:srgbClr val="FFFFFF"/>
                </a:solidFill>
                <a:latin typeface="Times New Roman"/>
                <a:ea typeface="Times New Roman"/>
                <a:cs typeface="Times New Roman"/>
                <a:sym typeface="Times New Roman"/>
              </a:rPr>
              <a:t>You must read data in sequence, and cannot skip directly to a specific record.</a:t>
            </a:r>
          </a:p>
          <a:p>
            <a:pPr algn="l">
              <a:lnSpc>
                <a:spcPts val="2452"/>
              </a:lnSpc>
            </a:pPr>
            <a:r>
              <a:rPr lang="en-US" sz="1886" spc="-56">
                <a:solidFill>
                  <a:srgbClr val="FFFFFF"/>
                </a:solidFill>
                <a:latin typeface="Times New Roman"/>
                <a:ea typeface="Times New Roman"/>
                <a:cs typeface="Times New Roman"/>
                <a:sym typeface="Times New Roman"/>
              </a:rPr>
              <a:t>🔹 Explanation:</a:t>
            </a:r>
          </a:p>
          <a:p>
            <a:pPr algn="l" marL="407322" indent="-203661" lvl="1">
              <a:lnSpc>
                <a:spcPts val="2452"/>
              </a:lnSpc>
              <a:buFont typeface="Arial"/>
              <a:buChar char="•"/>
            </a:pPr>
            <a:r>
              <a:rPr lang="en-US" sz="1886" spc="-56">
                <a:solidFill>
                  <a:srgbClr val="FFFFFF"/>
                </a:solidFill>
                <a:latin typeface="Times New Roman"/>
                <a:ea typeface="Times New Roman"/>
                <a:cs typeface="Times New Roman"/>
                <a:sym typeface="Times New Roman"/>
              </a:rPr>
              <a:t>Used in files where data is arranged in a fixed order.</a:t>
            </a:r>
          </a:p>
          <a:p>
            <a:pPr algn="l" marL="407322" indent="-203661" lvl="1">
              <a:lnSpc>
                <a:spcPts val="2452"/>
              </a:lnSpc>
              <a:buFont typeface="Arial"/>
              <a:buChar char="•"/>
            </a:pPr>
            <a:r>
              <a:rPr lang="en-US" sz="1886" spc="-56">
                <a:solidFill>
                  <a:srgbClr val="FFFFFF"/>
                </a:solidFill>
                <a:latin typeface="Times New Roman"/>
                <a:ea typeface="Times New Roman"/>
                <a:cs typeface="Times New Roman"/>
                <a:sym typeface="Times New Roman"/>
              </a:rPr>
              <a:t>Most text files and log files use this method.</a:t>
            </a:r>
          </a:p>
          <a:p>
            <a:pPr algn="l" marL="407322" indent="-203661" lvl="1">
              <a:lnSpc>
                <a:spcPts val="2452"/>
              </a:lnSpc>
              <a:buFont typeface="Arial"/>
              <a:buChar char="•"/>
            </a:pPr>
            <a:r>
              <a:rPr lang="en-US" sz="1886" spc="-56">
                <a:solidFill>
                  <a:srgbClr val="FFFFFF"/>
                </a:solidFill>
                <a:latin typeface="Times New Roman"/>
                <a:ea typeface="Times New Roman"/>
                <a:cs typeface="Times New Roman"/>
                <a:sym typeface="Times New Roman"/>
              </a:rPr>
              <a:t>Suitable for devices like magnetic tapes, which are sequential in nature.</a:t>
            </a:r>
          </a:p>
          <a:p>
            <a:pPr algn="l">
              <a:lnSpc>
                <a:spcPts val="2452"/>
              </a:lnSpc>
            </a:pPr>
            <a:r>
              <a:rPr lang="en-US" sz="1886" spc="-56">
                <a:solidFill>
                  <a:srgbClr val="FFFFFF"/>
                </a:solidFill>
                <a:latin typeface="Times New Roman"/>
                <a:ea typeface="Times New Roman"/>
                <a:cs typeface="Times New Roman"/>
                <a:sym typeface="Times New Roman"/>
              </a:rPr>
              <a:t>🔹 Operations:</a:t>
            </a:r>
          </a:p>
          <a:p>
            <a:pPr algn="l" marL="407322" indent="-203661" lvl="1">
              <a:lnSpc>
                <a:spcPts val="2452"/>
              </a:lnSpc>
              <a:buFont typeface="Arial"/>
              <a:buChar char="•"/>
            </a:pPr>
            <a:r>
              <a:rPr lang="en-US" sz="1886" spc="-56">
                <a:solidFill>
                  <a:srgbClr val="FFFFFF"/>
                </a:solidFill>
                <a:latin typeface="Times New Roman"/>
                <a:ea typeface="Times New Roman"/>
                <a:cs typeface="Times New Roman"/>
                <a:sym typeface="Times New Roman"/>
              </a:rPr>
              <a:t>read next() – Reads the next record.</a:t>
            </a:r>
          </a:p>
          <a:p>
            <a:pPr algn="l" marL="407322" indent="-203661" lvl="1">
              <a:lnSpc>
                <a:spcPts val="2452"/>
              </a:lnSpc>
              <a:buFont typeface="Arial"/>
              <a:buChar char="•"/>
            </a:pPr>
            <a:r>
              <a:rPr lang="en-US" sz="1886" spc="-56">
                <a:solidFill>
                  <a:srgbClr val="FFFFFF"/>
                </a:solidFill>
                <a:latin typeface="Times New Roman"/>
                <a:ea typeface="Times New Roman"/>
                <a:cs typeface="Times New Roman"/>
                <a:sym typeface="Times New Roman"/>
              </a:rPr>
              <a:t>write next() – Appends new data at the end.</a:t>
            </a:r>
          </a:p>
          <a:p>
            <a:pPr algn="l" marL="407322" indent="-203661" lvl="1">
              <a:lnSpc>
                <a:spcPts val="2452"/>
              </a:lnSpc>
              <a:buFont typeface="Arial"/>
              <a:buChar char="•"/>
            </a:pPr>
            <a:r>
              <a:rPr lang="en-US" sz="1886" spc="-56">
                <a:solidFill>
                  <a:srgbClr val="FFFFFF"/>
                </a:solidFill>
                <a:latin typeface="Times New Roman"/>
                <a:ea typeface="Times New Roman"/>
                <a:cs typeface="Times New Roman"/>
                <a:sym typeface="Times New Roman"/>
              </a:rPr>
              <a:t>reset() – Goes back to the beginning of the file.</a:t>
            </a:r>
          </a:p>
          <a:p>
            <a:pPr algn="l">
              <a:lnSpc>
                <a:spcPts val="2452"/>
              </a:lnSpc>
            </a:pPr>
            <a:r>
              <a:rPr lang="en-US" sz="1886" spc="-56">
                <a:solidFill>
                  <a:srgbClr val="FFFFFF"/>
                </a:solidFill>
                <a:latin typeface="Times New Roman"/>
                <a:ea typeface="Times New Roman"/>
                <a:cs typeface="Times New Roman"/>
                <a:sym typeface="Times New Roman"/>
              </a:rPr>
              <a:t>🔹 Diagram:</a:t>
            </a:r>
          </a:p>
          <a:p>
            <a:pPr algn="l">
              <a:lnSpc>
                <a:spcPts val="2582"/>
              </a:lnSpc>
            </a:pPr>
            <a:r>
              <a:rPr lang="en-US" sz="1986" spc="-59">
                <a:solidFill>
                  <a:srgbClr val="FFFFFF"/>
                </a:solidFill>
                <a:latin typeface="Times New Roman"/>
                <a:ea typeface="Times New Roman"/>
                <a:cs typeface="Times New Roman"/>
                <a:sym typeface="Times New Roman"/>
              </a:rPr>
              <a:t>+-----+| Record1 | Record2 | Record3 | Record4 | ... |+-----+</a:t>
            </a:r>
          </a:p>
          <a:p>
            <a:pPr algn="l">
              <a:lnSpc>
                <a:spcPts val="2452"/>
              </a:lnSpc>
            </a:pPr>
            <a:r>
              <a:rPr lang="en-US" sz="1886" spc="-56">
                <a:solidFill>
                  <a:srgbClr val="FFFFFF"/>
                </a:solidFill>
                <a:latin typeface="Times New Roman"/>
                <a:ea typeface="Times New Roman"/>
                <a:cs typeface="Times New Roman"/>
                <a:sym typeface="Times New Roman"/>
              </a:rPr>
              <a:t>   ↑          ↑          ↑</a:t>
            </a:r>
          </a:p>
          <a:p>
            <a:pPr algn="l">
              <a:lnSpc>
                <a:spcPts val="2452"/>
              </a:lnSpc>
            </a:pPr>
            <a:r>
              <a:rPr lang="en-US" sz="1886" spc="-56">
                <a:solidFill>
                  <a:srgbClr val="FFFFFF"/>
                </a:solidFill>
                <a:latin typeface="Times New Roman"/>
                <a:ea typeface="Times New Roman"/>
                <a:cs typeface="Times New Roman"/>
                <a:sym typeface="Times New Roman"/>
              </a:rPr>
              <a:t> Read in this order only</a:t>
            </a:r>
          </a:p>
          <a:p>
            <a:pPr algn="l">
              <a:lnSpc>
                <a:spcPts val="2452"/>
              </a:lnSpc>
            </a:pPr>
            <a:r>
              <a:rPr lang="en-US" sz="1886" spc="-56">
                <a:solidFill>
                  <a:srgbClr val="FFFFFF"/>
                </a:solidFill>
                <a:latin typeface="Times New Roman"/>
                <a:ea typeface="Times New Roman"/>
                <a:cs typeface="Times New Roman"/>
                <a:sym typeface="Times New Roman"/>
              </a:rPr>
              <a:t>🔹 Example:</a:t>
            </a:r>
          </a:p>
          <a:p>
            <a:pPr algn="l">
              <a:lnSpc>
                <a:spcPts val="2452"/>
              </a:lnSpc>
            </a:pPr>
            <a:r>
              <a:rPr lang="en-US" sz="1886" spc="-56">
                <a:solidFill>
                  <a:srgbClr val="FFFFFF"/>
                </a:solidFill>
                <a:latin typeface="Times New Roman"/>
                <a:ea typeface="Times New Roman"/>
                <a:cs typeface="Times New Roman"/>
                <a:sym typeface="Times New Roman"/>
              </a:rPr>
              <a:t>Reading student records from a list:</a:t>
            </a:r>
          </a:p>
          <a:p>
            <a:pPr algn="l">
              <a:lnSpc>
                <a:spcPts val="2452"/>
              </a:lnSpc>
            </a:pPr>
          </a:p>
          <a:p>
            <a:pPr algn="l">
              <a:lnSpc>
                <a:spcPts val="2452"/>
              </a:lnSpc>
            </a:pPr>
            <a:r>
              <a:rPr lang="en-US" sz="1886" spc="-56">
                <a:solidFill>
                  <a:srgbClr val="FFFFFF"/>
                </a:solidFill>
                <a:latin typeface="Times New Roman"/>
                <a:ea typeface="Times New Roman"/>
                <a:cs typeface="Times New Roman"/>
                <a:sym typeface="Times New Roman"/>
              </a:rPr>
              <a:t>1. Read student 1</a:t>
            </a:r>
          </a:p>
          <a:p>
            <a:pPr algn="l">
              <a:lnSpc>
                <a:spcPts val="2452"/>
              </a:lnSpc>
            </a:pPr>
            <a:r>
              <a:rPr lang="en-US" sz="1886" spc="-56">
                <a:solidFill>
                  <a:srgbClr val="FFFFFF"/>
                </a:solidFill>
                <a:latin typeface="Times New Roman"/>
                <a:ea typeface="Times New Roman"/>
                <a:cs typeface="Times New Roman"/>
                <a:sym typeface="Times New Roman"/>
              </a:rPr>
              <a:t>2. Read student 2</a:t>
            </a:r>
          </a:p>
          <a:p>
            <a:pPr algn="l">
              <a:lnSpc>
                <a:spcPts val="2452"/>
              </a:lnSpc>
            </a:pPr>
            <a:r>
              <a:rPr lang="en-US" sz="1886" spc="-56">
                <a:solidFill>
                  <a:srgbClr val="FFFFFF"/>
                </a:solidFill>
                <a:latin typeface="Times New Roman"/>
                <a:ea typeface="Times New Roman"/>
                <a:cs typeface="Times New Roman"/>
                <a:sym typeface="Times New Roman"/>
              </a:rPr>
              <a:t>3. Read student 3</a:t>
            </a:r>
          </a:p>
          <a:p>
            <a:pPr algn="l">
              <a:lnSpc>
                <a:spcPts val="2452"/>
              </a:lnSpc>
            </a:pPr>
            <a:r>
              <a:rPr lang="en-US" sz="1886" spc="-56">
                <a:solidFill>
                  <a:srgbClr val="FFFFFF"/>
                </a:solidFill>
                <a:latin typeface="Times New Roman"/>
                <a:ea typeface="Times New Roman"/>
                <a:cs typeface="Times New Roman"/>
                <a:sym typeface="Times New Roman"/>
              </a:rPr>
              <a:t>You cannot directly jump to student 3 without reading the first two.</a:t>
            </a:r>
          </a:p>
          <a:p>
            <a:pPr algn="l">
              <a:lnSpc>
                <a:spcPts val="2452"/>
              </a:lnSpc>
            </a:pPr>
          </a:p>
        </p:txBody>
      </p:sp>
      <p:sp>
        <p:nvSpPr>
          <p:cNvPr name="TextBox 4" id="4"/>
          <p:cNvSpPr txBox="true"/>
          <p:nvPr/>
        </p:nvSpPr>
        <p:spPr>
          <a:xfrm rot="0">
            <a:off x="6222013" y="272152"/>
            <a:ext cx="8821287" cy="756548"/>
          </a:xfrm>
          <a:prstGeom prst="rect">
            <a:avLst/>
          </a:prstGeom>
        </p:spPr>
        <p:txBody>
          <a:bodyPr anchor="t" rtlCol="false" tIns="0" lIns="0" bIns="0" rIns="0">
            <a:spAutoFit/>
          </a:bodyPr>
          <a:lstStyle/>
          <a:p>
            <a:pPr algn="l">
              <a:lnSpc>
                <a:spcPts val="5423"/>
              </a:lnSpc>
            </a:pPr>
            <a:r>
              <a:rPr lang="en-US" sz="6233" spc="-305">
                <a:solidFill>
                  <a:srgbClr val="38B6FF"/>
                </a:solidFill>
                <a:latin typeface="Norwester"/>
                <a:ea typeface="Norwester"/>
                <a:cs typeface="Norwester"/>
                <a:sym typeface="Norwester"/>
              </a:rPr>
              <a:t>FILE ACCESS METHODS</a:t>
            </a:r>
          </a:p>
        </p:txBody>
      </p:sp>
      <p:sp>
        <p:nvSpPr>
          <p:cNvPr name="TextBox 5" id="5"/>
          <p:cNvSpPr txBox="true"/>
          <p:nvPr/>
        </p:nvSpPr>
        <p:spPr>
          <a:xfrm rot="0">
            <a:off x="10334387" y="1762542"/>
            <a:ext cx="7655344" cy="7938842"/>
          </a:xfrm>
          <a:prstGeom prst="rect">
            <a:avLst/>
          </a:prstGeom>
        </p:spPr>
        <p:txBody>
          <a:bodyPr anchor="t" rtlCol="false" tIns="0" lIns="0" bIns="0" rIns="0">
            <a:spAutoFit/>
          </a:bodyPr>
          <a:lstStyle/>
          <a:p>
            <a:pPr algn="l">
              <a:lnSpc>
                <a:spcPts val="2462"/>
              </a:lnSpc>
            </a:pPr>
            <a:r>
              <a:rPr lang="en-US" sz="1894" spc="-56">
                <a:solidFill>
                  <a:srgbClr val="FFFFFF"/>
                </a:solidFill>
                <a:latin typeface="Times New Roman"/>
                <a:ea typeface="Times New Roman"/>
                <a:cs typeface="Times New Roman"/>
                <a:sym typeface="Times New Roman"/>
              </a:rPr>
              <a:t>2️⃣ Direct Access (Random Access) Method</a:t>
            </a:r>
          </a:p>
          <a:p>
            <a:pPr algn="l">
              <a:lnSpc>
                <a:spcPts val="2462"/>
              </a:lnSpc>
            </a:pPr>
            <a:r>
              <a:rPr lang="en-US" sz="1894" spc="-56">
                <a:solidFill>
                  <a:srgbClr val="FFFFFF"/>
                </a:solidFill>
                <a:latin typeface="Times New Roman"/>
                <a:ea typeface="Times New Roman"/>
                <a:cs typeface="Times New Roman"/>
                <a:sym typeface="Times New Roman"/>
              </a:rPr>
              <a:t>🔹 Definition:</a:t>
            </a:r>
          </a:p>
          <a:p>
            <a:pPr algn="l">
              <a:lnSpc>
                <a:spcPts val="2462"/>
              </a:lnSpc>
            </a:pPr>
            <a:r>
              <a:rPr lang="en-US" sz="1894" spc="-56">
                <a:solidFill>
                  <a:srgbClr val="FFFFFF"/>
                </a:solidFill>
                <a:latin typeface="Times New Roman"/>
                <a:ea typeface="Times New Roman"/>
                <a:cs typeface="Times New Roman"/>
                <a:sym typeface="Times New Roman"/>
              </a:rPr>
              <a:t>In Direct Access, also called Random Access, data can be read or written directly to any record without following order.</a:t>
            </a:r>
          </a:p>
          <a:p>
            <a:pPr algn="l">
              <a:lnSpc>
                <a:spcPts val="2462"/>
              </a:lnSpc>
            </a:pPr>
            <a:r>
              <a:rPr lang="en-US" sz="1894" spc="-56">
                <a:solidFill>
                  <a:srgbClr val="FFFFFF"/>
                </a:solidFill>
                <a:latin typeface="Times New Roman"/>
                <a:ea typeface="Times New Roman"/>
                <a:cs typeface="Times New Roman"/>
                <a:sym typeface="Times New Roman"/>
              </a:rPr>
              <a:t>Each record has a unique address or key, allowing direct access.</a:t>
            </a:r>
          </a:p>
          <a:p>
            <a:pPr algn="l">
              <a:lnSpc>
                <a:spcPts val="2462"/>
              </a:lnSpc>
            </a:pPr>
            <a:r>
              <a:rPr lang="en-US" sz="1894" spc="-56">
                <a:solidFill>
                  <a:srgbClr val="FFFFFF"/>
                </a:solidFill>
                <a:latin typeface="Times New Roman"/>
                <a:ea typeface="Times New Roman"/>
                <a:cs typeface="Times New Roman"/>
                <a:sym typeface="Times New Roman"/>
              </a:rPr>
              <a:t>🔹 Explanation:</a:t>
            </a:r>
          </a:p>
          <a:p>
            <a:pPr algn="l" marL="408993" indent="-204497" lvl="1">
              <a:lnSpc>
                <a:spcPts val="2462"/>
              </a:lnSpc>
              <a:buFont typeface="Arial"/>
              <a:buChar char="•"/>
            </a:pPr>
            <a:r>
              <a:rPr lang="en-US" sz="1894" spc="-56">
                <a:solidFill>
                  <a:srgbClr val="FFFFFF"/>
                </a:solidFill>
                <a:latin typeface="Times New Roman"/>
                <a:ea typeface="Times New Roman"/>
                <a:cs typeface="Times New Roman"/>
                <a:sym typeface="Times New Roman"/>
              </a:rPr>
              <a:t>Suitable for disks and storage devices that allow movement to any block.</a:t>
            </a:r>
          </a:p>
          <a:p>
            <a:pPr algn="l" marL="408993" indent="-204497" lvl="1">
              <a:lnSpc>
                <a:spcPts val="2462"/>
              </a:lnSpc>
              <a:buFont typeface="Arial"/>
              <a:buChar char="•"/>
            </a:pPr>
            <a:r>
              <a:rPr lang="en-US" sz="1894" spc="-56">
                <a:solidFill>
                  <a:srgbClr val="FFFFFF"/>
                </a:solidFill>
                <a:latin typeface="Times New Roman"/>
                <a:ea typeface="Times New Roman"/>
                <a:cs typeface="Times New Roman"/>
                <a:sym typeface="Times New Roman"/>
              </a:rPr>
              <a:t>Used in databases, index files, or virtual memory systems.</a:t>
            </a:r>
          </a:p>
          <a:p>
            <a:pPr algn="l">
              <a:lnSpc>
                <a:spcPts val="2462"/>
              </a:lnSpc>
            </a:pPr>
            <a:r>
              <a:rPr lang="en-US" sz="1894" spc="-56">
                <a:solidFill>
                  <a:srgbClr val="FFFFFF"/>
                </a:solidFill>
                <a:latin typeface="Times New Roman"/>
                <a:ea typeface="Times New Roman"/>
                <a:cs typeface="Times New Roman"/>
                <a:sym typeface="Times New Roman"/>
              </a:rPr>
              <a:t>🔹 Diagram:</a:t>
            </a:r>
          </a:p>
          <a:p>
            <a:pPr algn="l">
              <a:lnSpc>
                <a:spcPts val="2462"/>
              </a:lnSpc>
            </a:pPr>
          </a:p>
          <a:p>
            <a:pPr algn="l">
              <a:lnSpc>
                <a:spcPts val="2462"/>
              </a:lnSpc>
            </a:pPr>
            <a:r>
              <a:rPr lang="en-US" sz="1894" spc="-56">
                <a:solidFill>
                  <a:srgbClr val="FFFFFF"/>
                </a:solidFill>
                <a:latin typeface="Times New Roman"/>
                <a:ea typeface="Times New Roman"/>
                <a:cs typeface="Times New Roman"/>
                <a:sym typeface="Times New Roman"/>
              </a:rPr>
              <a:t>+-------------------------------------------+</a:t>
            </a:r>
          </a:p>
          <a:p>
            <a:pPr algn="l">
              <a:lnSpc>
                <a:spcPts val="2462"/>
              </a:lnSpc>
            </a:pPr>
            <a:r>
              <a:rPr lang="en-US" sz="1894" spc="-56">
                <a:solidFill>
                  <a:srgbClr val="FFFFFF"/>
                </a:solidFill>
                <a:latin typeface="Times New Roman"/>
                <a:ea typeface="Times New Roman"/>
                <a:cs typeface="Times New Roman"/>
                <a:sym typeface="Times New Roman"/>
              </a:rPr>
              <a:t>| Record1 | Record2 | Record3 | Record4 | Record5 |</a:t>
            </a:r>
          </a:p>
          <a:p>
            <a:pPr algn="l">
              <a:lnSpc>
                <a:spcPts val="2462"/>
              </a:lnSpc>
            </a:pPr>
            <a:r>
              <a:rPr lang="en-US" sz="1894" spc="-56">
                <a:solidFill>
                  <a:srgbClr val="FFFFFF"/>
                </a:solidFill>
                <a:latin typeface="Times New Roman"/>
                <a:ea typeface="Times New Roman"/>
                <a:cs typeface="Times New Roman"/>
                <a:sym typeface="Times New Roman"/>
              </a:rPr>
              <a:t>+-------------------------------------------+</a:t>
            </a:r>
          </a:p>
          <a:p>
            <a:pPr algn="l">
              <a:lnSpc>
                <a:spcPts val="2462"/>
              </a:lnSpc>
            </a:pPr>
            <a:r>
              <a:rPr lang="en-US" sz="1894" spc="-56">
                <a:solidFill>
                  <a:srgbClr val="FFFFFF"/>
                </a:solidFill>
                <a:latin typeface="Times New Roman"/>
                <a:ea typeface="Times New Roman"/>
                <a:cs typeface="Times New Roman"/>
                <a:sym typeface="Times New Roman"/>
              </a:rPr>
              <a:t>     ↑                       ↑</a:t>
            </a:r>
          </a:p>
          <a:p>
            <a:pPr algn="l">
              <a:lnSpc>
                <a:spcPts val="2462"/>
              </a:lnSpc>
            </a:pPr>
            <a:r>
              <a:rPr lang="en-US" sz="1894" spc="-56">
                <a:solidFill>
                  <a:srgbClr val="FFFFFF"/>
                </a:solidFill>
                <a:latin typeface="Times New Roman"/>
                <a:ea typeface="Times New Roman"/>
                <a:cs typeface="Times New Roman"/>
                <a:sym typeface="Times New Roman"/>
              </a:rPr>
              <a:t>   Access directly      Access directly</a:t>
            </a:r>
          </a:p>
          <a:p>
            <a:pPr algn="l">
              <a:lnSpc>
                <a:spcPts val="2462"/>
              </a:lnSpc>
            </a:pPr>
            <a:r>
              <a:rPr lang="en-US" sz="1894" spc="-56">
                <a:solidFill>
                  <a:srgbClr val="FFFFFF"/>
                </a:solidFill>
                <a:latin typeface="Times New Roman"/>
                <a:ea typeface="Times New Roman"/>
                <a:cs typeface="Times New Roman"/>
                <a:sym typeface="Times New Roman"/>
              </a:rPr>
              <a:t>🔹 Example:</a:t>
            </a:r>
          </a:p>
          <a:p>
            <a:pPr algn="l">
              <a:lnSpc>
                <a:spcPts val="2462"/>
              </a:lnSpc>
            </a:pPr>
            <a:r>
              <a:rPr lang="en-US" sz="1894" spc="-56">
                <a:solidFill>
                  <a:srgbClr val="FFFFFF"/>
                </a:solidFill>
                <a:latin typeface="Times New Roman"/>
                <a:ea typeface="Times New Roman"/>
                <a:cs typeface="Times New Roman"/>
                <a:sym typeface="Times New Roman"/>
              </a:rPr>
              <a:t>Accessing a student record directly by Roll No:</a:t>
            </a:r>
          </a:p>
          <a:p>
            <a:pPr algn="l">
              <a:lnSpc>
                <a:spcPts val="2462"/>
              </a:lnSpc>
            </a:pPr>
            <a:r>
              <a:rPr lang="en-US" sz="1894" spc="-56">
                <a:solidFill>
                  <a:srgbClr val="FFFFFF"/>
                </a:solidFill>
                <a:latin typeface="Times New Roman"/>
                <a:ea typeface="Times New Roman"/>
                <a:cs typeface="Times New Roman"/>
                <a:sym typeface="Times New Roman"/>
              </a:rPr>
              <a:t>Access Record No. 50 directly without reading 1–49</a:t>
            </a:r>
          </a:p>
          <a:p>
            <a:pPr algn="l">
              <a:lnSpc>
                <a:spcPts val="2462"/>
              </a:lnSpc>
            </a:pPr>
          </a:p>
          <a:p>
            <a:pPr algn="l">
              <a:lnSpc>
                <a:spcPts val="2462"/>
              </a:lnSpc>
            </a:pPr>
            <a:r>
              <a:rPr lang="en-US" sz="1894" spc="-56">
                <a:solidFill>
                  <a:srgbClr val="FFFFFF"/>
                </a:solidFill>
                <a:latin typeface="Times New Roman"/>
                <a:ea typeface="Times New Roman"/>
                <a:cs typeface="Times New Roman"/>
                <a:sym typeface="Times New Roman"/>
              </a:rPr>
              <a:t>3. Other Access Method</a:t>
            </a:r>
          </a:p>
          <a:p>
            <a:pPr algn="l" marL="408993" indent="-204497" lvl="1">
              <a:lnSpc>
                <a:spcPts val="2462"/>
              </a:lnSpc>
              <a:buFont typeface="Arial"/>
              <a:buChar char="•"/>
            </a:pPr>
            <a:r>
              <a:rPr lang="en-US" sz="1894" spc="-56">
                <a:solidFill>
                  <a:srgbClr val="FFFFFF"/>
                </a:solidFill>
                <a:latin typeface="Times New Roman"/>
                <a:ea typeface="Times New Roman"/>
                <a:cs typeface="Times New Roman"/>
                <a:sym typeface="Times New Roman"/>
              </a:rPr>
              <a:t>_can build on top OF Random access method</a:t>
            </a:r>
          </a:p>
          <a:p>
            <a:pPr algn="l" marL="408993" indent="-204497" lvl="1">
              <a:lnSpc>
                <a:spcPts val="2462"/>
              </a:lnSpc>
              <a:buFont typeface="Arial"/>
              <a:buChar char="•"/>
            </a:pPr>
            <a:r>
              <a:rPr lang="en-US" sz="1894" spc="-56">
                <a:solidFill>
                  <a:srgbClr val="FFFFFF"/>
                </a:solidFill>
                <a:latin typeface="Times New Roman"/>
                <a:ea typeface="Times New Roman"/>
                <a:cs typeface="Times New Roman"/>
                <a:sym typeface="Times New Roman"/>
              </a:rPr>
              <a:t>sevral factors are important </a:t>
            </a:r>
          </a:p>
          <a:p>
            <a:pPr algn="l" marL="408993" indent="-204497" lvl="1">
              <a:lnSpc>
                <a:spcPts val="2462"/>
              </a:lnSpc>
              <a:buFont typeface="Arial"/>
              <a:buChar char="•"/>
            </a:pPr>
            <a:r>
              <a:rPr lang="en-US" sz="1894" spc="-56">
                <a:solidFill>
                  <a:srgbClr val="FFFFFF"/>
                </a:solidFill>
                <a:latin typeface="Times New Roman"/>
                <a:ea typeface="Times New Roman"/>
                <a:cs typeface="Times New Roman"/>
                <a:sym typeface="Times New Roman"/>
              </a:rPr>
              <a:t>minumum access time</a:t>
            </a:r>
          </a:p>
          <a:p>
            <a:pPr algn="l" marL="408993" indent="-204497" lvl="1">
              <a:lnSpc>
                <a:spcPts val="2462"/>
              </a:lnSpc>
              <a:buFont typeface="Arial"/>
              <a:buChar char="•"/>
            </a:pPr>
            <a:r>
              <a:rPr lang="en-US" sz="1894" spc="-56">
                <a:solidFill>
                  <a:srgbClr val="FFFFFF"/>
                </a:solidFill>
                <a:latin typeface="Times New Roman"/>
                <a:ea typeface="Times New Roman"/>
                <a:cs typeface="Times New Roman"/>
                <a:sym typeface="Times New Roman"/>
              </a:rPr>
              <a:t>ease to update</a:t>
            </a:r>
          </a:p>
          <a:p>
            <a:pPr algn="l" marL="408993" indent="-204497" lvl="1">
              <a:lnSpc>
                <a:spcPts val="2462"/>
              </a:lnSpc>
              <a:buFont typeface="Arial"/>
              <a:buChar char="•"/>
            </a:pPr>
            <a:r>
              <a:rPr lang="en-US" sz="1894" spc="-56">
                <a:solidFill>
                  <a:srgbClr val="FFFFFF"/>
                </a:solidFill>
                <a:latin typeface="Times New Roman"/>
                <a:ea typeface="Times New Roman"/>
                <a:cs typeface="Times New Roman"/>
                <a:sym typeface="Times New Roman"/>
              </a:rPr>
              <a:t>simple maintenance</a:t>
            </a:r>
          </a:p>
          <a:p>
            <a:pPr algn="l" marL="408993" indent="-204497" lvl="1">
              <a:lnSpc>
                <a:spcPts val="2462"/>
              </a:lnSpc>
              <a:buFont typeface="Arial"/>
              <a:buChar char="•"/>
            </a:pPr>
            <a:r>
              <a:rPr lang="en-US" sz="1894" spc="-56">
                <a:solidFill>
                  <a:srgbClr val="FFFFFF"/>
                </a:solidFill>
                <a:latin typeface="Times New Roman"/>
                <a:ea typeface="Times New Roman"/>
                <a:cs typeface="Times New Roman"/>
                <a:sym typeface="Times New Roman"/>
              </a:rPr>
              <a:t>Reliability</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5400000">
            <a:off x="-358858" y="4907320"/>
            <a:ext cx="3247475" cy="472360"/>
          </a:xfrm>
          <a:custGeom>
            <a:avLst/>
            <a:gdLst/>
            <a:ahLst/>
            <a:cxnLst/>
            <a:rect r="r" b="b" t="t" l="l"/>
            <a:pathLst>
              <a:path h="472360" w="3247475">
                <a:moveTo>
                  <a:pt x="0" y="0"/>
                </a:moveTo>
                <a:lnTo>
                  <a:pt x="3247476" y="0"/>
                </a:lnTo>
                <a:lnTo>
                  <a:pt x="3247476" y="472360"/>
                </a:lnTo>
                <a:lnTo>
                  <a:pt x="0" y="4723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5400000">
            <a:off x="15399382" y="4907320"/>
            <a:ext cx="3247475" cy="472360"/>
          </a:xfrm>
          <a:custGeom>
            <a:avLst/>
            <a:gdLst/>
            <a:ahLst/>
            <a:cxnLst/>
            <a:rect r="r" b="b" t="t" l="l"/>
            <a:pathLst>
              <a:path h="472360" w="3247475">
                <a:moveTo>
                  <a:pt x="0" y="472360"/>
                </a:moveTo>
                <a:lnTo>
                  <a:pt x="3247476" y="472360"/>
                </a:lnTo>
                <a:lnTo>
                  <a:pt x="3247476" y="0"/>
                </a:lnTo>
                <a:lnTo>
                  <a:pt x="0" y="0"/>
                </a:lnTo>
                <a:lnTo>
                  <a:pt x="0" y="4723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028700" y="9053909"/>
            <a:ext cx="263267" cy="204391"/>
          </a:xfrm>
          <a:custGeom>
            <a:avLst/>
            <a:gdLst/>
            <a:ahLst/>
            <a:cxnLst/>
            <a:rect r="r" b="b" t="t" l="l"/>
            <a:pathLst>
              <a:path h="204391" w="263267">
                <a:moveTo>
                  <a:pt x="0" y="0"/>
                </a:moveTo>
                <a:lnTo>
                  <a:pt x="263267" y="0"/>
                </a:lnTo>
                <a:lnTo>
                  <a:pt x="263267" y="204391"/>
                </a:lnTo>
                <a:lnTo>
                  <a:pt x="0" y="20439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0">
            <a:off x="16996033" y="9053909"/>
            <a:ext cx="263267" cy="204391"/>
          </a:xfrm>
          <a:custGeom>
            <a:avLst/>
            <a:gdLst/>
            <a:ahLst/>
            <a:cxnLst/>
            <a:rect r="r" b="b" t="t" l="l"/>
            <a:pathLst>
              <a:path h="204391" w="263267">
                <a:moveTo>
                  <a:pt x="263267" y="0"/>
                </a:moveTo>
                <a:lnTo>
                  <a:pt x="0" y="0"/>
                </a:lnTo>
                <a:lnTo>
                  <a:pt x="0" y="204391"/>
                </a:lnTo>
                <a:lnTo>
                  <a:pt x="263267" y="204391"/>
                </a:lnTo>
                <a:lnTo>
                  <a:pt x="26326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693050" y="2814358"/>
            <a:ext cx="14305801" cy="6403229"/>
          </a:xfrm>
          <a:prstGeom prst="rect">
            <a:avLst/>
          </a:prstGeom>
        </p:spPr>
        <p:txBody>
          <a:bodyPr anchor="t" rtlCol="false" tIns="0" lIns="0" bIns="0" rIns="0">
            <a:spAutoFit/>
          </a:bodyPr>
          <a:lstStyle/>
          <a:p>
            <a:pPr algn="l">
              <a:lnSpc>
                <a:spcPts val="3651"/>
              </a:lnSpc>
            </a:pPr>
            <a:r>
              <a:rPr lang="en-US" sz="2808" spc="-84">
                <a:solidFill>
                  <a:srgbClr val="FFFFFF"/>
                </a:solidFill>
                <a:latin typeface="Times New Roman"/>
                <a:ea typeface="Times New Roman"/>
                <a:cs typeface="Times New Roman"/>
                <a:sym typeface="Times New Roman"/>
              </a:rPr>
              <a:t> File Management in Operating System</a:t>
            </a:r>
          </a:p>
          <a:p>
            <a:pPr algn="l">
              <a:lnSpc>
                <a:spcPts val="3651"/>
              </a:lnSpc>
            </a:pPr>
            <a:r>
              <a:rPr lang="en-US" sz="2808" spc="-84">
                <a:solidFill>
                  <a:srgbClr val="FFFFFF"/>
                </a:solidFill>
                <a:latin typeface="Times New Roman"/>
                <a:ea typeface="Times New Roman"/>
                <a:cs typeface="Times New Roman"/>
                <a:sym typeface="Times New Roman"/>
              </a:rPr>
              <a:t>1️⃣ Definition:</a:t>
            </a:r>
          </a:p>
          <a:p>
            <a:pPr algn="l">
              <a:lnSpc>
                <a:spcPts val="3651"/>
              </a:lnSpc>
            </a:pPr>
            <a:r>
              <a:rPr lang="en-US" sz="2808" spc="-84">
                <a:solidFill>
                  <a:srgbClr val="FFFFFF"/>
                </a:solidFill>
                <a:latin typeface="Times New Roman"/>
                <a:ea typeface="Times New Roman"/>
                <a:cs typeface="Times New Roman"/>
                <a:sym typeface="Times New Roman"/>
              </a:rPr>
              <a:t>File Management is a function of the Operating System (OS) that handles the creation, organization, storage, access, and protection of files on a computer system.</a:t>
            </a:r>
          </a:p>
          <a:p>
            <a:pPr algn="l">
              <a:lnSpc>
                <a:spcPts val="3651"/>
              </a:lnSpc>
            </a:pPr>
            <a:r>
              <a:rPr lang="en-US" sz="2808" spc="-84">
                <a:solidFill>
                  <a:srgbClr val="FFFFFF"/>
                </a:solidFill>
                <a:latin typeface="Times New Roman"/>
                <a:ea typeface="Times New Roman"/>
                <a:cs typeface="Times New Roman"/>
                <a:sym typeface="Times New Roman"/>
              </a:rPr>
              <a:t>It allows users and applications to store and retrieve data easily.</a:t>
            </a:r>
          </a:p>
          <a:p>
            <a:pPr algn="l">
              <a:lnSpc>
                <a:spcPts val="3651"/>
              </a:lnSpc>
            </a:pPr>
          </a:p>
          <a:p>
            <a:pPr algn="l">
              <a:lnSpc>
                <a:spcPts val="3651"/>
              </a:lnSpc>
            </a:pPr>
            <a:r>
              <a:rPr lang="en-US" sz="2808" spc="-84">
                <a:solidFill>
                  <a:srgbClr val="FFFFFF"/>
                </a:solidFill>
                <a:latin typeface="Times New Roman"/>
                <a:ea typeface="Times New Roman"/>
                <a:cs typeface="Times New Roman"/>
                <a:sym typeface="Times New Roman"/>
              </a:rPr>
              <a:t>2️⃣ Functions of File Management:</a:t>
            </a:r>
          </a:p>
          <a:p>
            <a:pPr algn="l" marL="606408" indent="-303204" lvl="1">
              <a:lnSpc>
                <a:spcPts val="3651"/>
              </a:lnSpc>
              <a:buAutoNum type="arabicPeriod" startAt="1"/>
            </a:pPr>
            <a:r>
              <a:rPr lang="en-US" sz="2808" spc="-84">
                <a:solidFill>
                  <a:srgbClr val="FFFFFF"/>
                </a:solidFill>
                <a:latin typeface="Times New Roman"/>
                <a:ea typeface="Times New Roman"/>
                <a:cs typeface="Times New Roman"/>
                <a:sym typeface="Times New Roman"/>
              </a:rPr>
              <a:t>File Creation and Deletion –</a:t>
            </a:r>
          </a:p>
          <a:p>
            <a:pPr algn="l" marL="606408" indent="-303204" lvl="1">
              <a:lnSpc>
                <a:spcPts val="3651"/>
              </a:lnSpc>
              <a:buAutoNum type="arabicPeriod" startAt="1"/>
            </a:pPr>
            <a:r>
              <a:rPr lang="en-US" sz="2808" spc="-84">
                <a:solidFill>
                  <a:srgbClr val="FFFFFF"/>
                </a:solidFill>
                <a:latin typeface="Times New Roman"/>
                <a:ea typeface="Times New Roman"/>
                <a:cs typeface="Times New Roman"/>
                <a:sym typeface="Times New Roman"/>
              </a:rPr>
              <a:t>File Access and Reading/Writing –</a:t>
            </a:r>
          </a:p>
          <a:p>
            <a:pPr algn="l" marL="606408" indent="-303204" lvl="1">
              <a:lnSpc>
                <a:spcPts val="3651"/>
              </a:lnSpc>
              <a:buAutoNum type="arabicPeriod" startAt="1"/>
            </a:pPr>
            <a:r>
              <a:rPr lang="en-US" sz="2808" spc="-84">
                <a:solidFill>
                  <a:srgbClr val="FFFFFF"/>
                </a:solidFill>
                <a:latin typeface="Times New Roman"/>
                <a:ea typeface="Times New Roman"/>
                <a:cs typeface="Times New Roman"/>
                <a:sym typeface="Times New Roman"/>
              </a:rPr>
              <a:t>File Organization –</a:t>
            </a:r>
          </a:p>
          <a:p>
            <a:pPr algn="l" marL="606408" indent="-303204" lvl="1">
              <a:lnSpc>
                <a:spcPts val="3651"/>
              </a:lnSpc>
              <a:buAutoNum type="arabicPeriod" startAt="1"/>
            </a:pPr>
            <a:r>
              <a:rPr lang="en-US" sz="2808" spc="-84">
                <a:solidFill>
                  <a:srgbClr val="FFFFFF"/>
                </a:solidFill>
                <a:latin typeface="Times New Roman"/>
                <a:ea typeface="Times New Roman"/>
                <a:cs typeface="Times New Roman"/>
                <a:sym typeface="Times New Roman"/>
              </a:rPr>
              <a:t>File Protection and Security –</a:t>
            </a:r>
          </a:p>
          <a:p>
            <a:pPr algn="l" marL="606408" indent="-303204" lvl="1">
              <a:lnSpc>
                <a:spcPts val="3651"/>
              </a:lnSpc>
              <a:buAutoNum type="arabicPeriod" startAt="1"/>
            </a:pPr>
            <a:r>
              <a:rPr lang="en-US" sz="2808" spc="-84">
                <a:solidFill>
                  <a:srgbClr val="FFFFFF"/>
                </a:solidFill>
                <a:latin typeface="Times New Roman"/>
                <a:ea typeface="Times New Roman"/>
                <a:cs typeface="Times New Roman"/>
                <a:sym typeface="Times New Roman"/>
              </a:rPr>
              <a:t>File Naming and Attributes –</a:t>
            </a:r>
          </a:p>
          <a:p>
            <a:pPr algn="l" marL="606408" indent="-303204" lvl="1">
              <a:lnSpc>
                <a:spcPts val="3651"/>
              </a:lnSpc>
              <a:buAutoNum type="arabicPeriod" startAt="1"/>
            </a:pPr>
            <a:r>
              <a:rPr lang="en-US" sz="2808" spc="-84">
                <a:solidFill>
                  <a:srgbClr val="FFFFFF"/>
                </a:solidFill>
                <a:latin typeface="Times New Roman"/>
                <a:ea typeface="Times New Roman"/>
                <a:cs typeface="Times New Roman"/>
                <a:sym typeface="Times New Roman"/>
              </a:rPr>
              <a:t>File Allocation –</a:t>
            </a:r>
          </a:p>
          <a:p>
            <a:pPr algn="l">
              <a:lnSpc>
                <a:spcPts val="3651"/>
              </a:lnSpc>
            </a:pPr>
          </a:p>
        </p:txBody>
      </p:sp>
      <p:sp>
        <p:nvSpPr>
          <p:cNvPr name="Freeform 8" id="8"/>
          <p:cNvSpPr/>
          <p:nvPr/>
        </p:nvSpPr>
        <p:spPr>
          <a:xfrm flipH="false" flipV="false" rot="0">
            <a:off x="12342561" y="4957654"/>
            <a:ext cx="5103089" cy="4198450"/>
          </a:xfrm>
          <a:custGeom>
            <a:avLst/>
            <a:gdLst/>
            <a:ahLst/>
            <a:cxnLst/>
            <a:rect r="r" b="b" t="t" l="l"/>
            <a:pathLst>
              <a:path h="4198450" w="5103089">
                <a:moveTo>
                  <a:pt x="0" y="0"/>
                </a:moveTo>
                <a:lnTo>
                  <a:pt x="5103088" y="0"/>
                </a:lnTo>
                <a:lnTo>
                  <a:pt x="5103088" y="4198450"/>
                </a:lnTo>
                <a:lnTo>
                  <a:pt x="0" y="4198450"/>
                </a:lnTo>
                <a:lnTo>
                  <a:pt x="0" y="0"/>
                </a:lnTo>
                <a:close/>
              </a:path>
            </a:pathLst>
          </a:custGeom>
          <a:blipFill>
            <a:blip r:embed="rId7"/>
            <a:stretch>
              <a:fillRect l="0" t="0" r="0" b="0"/>
            </a:stretch>
          </a:blipFill>
        </p:spPr>
      </p:sp>
      <p:sp>
        <p:nvSpPr>
          <p:cNvPr name="TextBox 9" id="9"/>
          <p:cNvSpPr txBox="true"/>
          <p:nvPr/>
        </p:nvSpPr>
        <p:spPr>
          <a:xfrm rot="0">
            <a:off x="1501060" y="9210675"/>
            <a:ext cx="2776663" cy="393823"/>
          </a:xfrm>
          <a:prstGeom prst="rect">
            <a:avLst/>
          </a:prstGeom>
        </p:spPr>
        <p:txBody>
          <a:bodyPr anchor="t" rtlCol="false" tIns="0" lIns="0" bIns="0" rIns="0">
            <a:spAutoFit/>
          </a:bodyPr>
          <a:lstStyle/>
          <a:p>
            <a:pPr algn="ctr">
              <a:lnSpc>
                <a:spcPts val="3014"/>
              </a:lnSpc>
            </a:pPr>
            <a:r>
              <a:rPr lang="en-US" b="true" sz="2283" spc="-111">
                <a:solidFill>
                  <a:srgbClr val="FFFFFF"/>
                </a:solidFill>
                <a:latin typeface="Times New Roman Bold"/>
                <a:ea typeface="Times New Roman Bold"/>
                <a:cs typeface="Times New Roman Bold"/>
                <a:sym typeface="Times New Roman Bold"/>
              </a:rPr>
              <a:t>BY - MS VIRKAR S.S</a:t>
            </a:r>
          </a:p>
        </p:txBody>
      </p:sp>
      <p:sp>
        <p:nvSpPr>
          <p:cNvPr name="TextBox 10" id="10"/>
          <p:cNvSpPr txBox="true"/>
          <p:nvPr/>
        </p:nvSpPr>
        <p:spPr>
          <a:xfrm rot="0">
            <a:off x="3064301" y="1200150"/>
            <a:ext cx="11015251" cy="670062"/>
          </a:xfrm>
          <a:prstGeom prst="rect">
            <a:avLst/>
          </a:prstGeom>
        </p:spPr>
        <p:txBody>
          <a:bodyPr anchor="t" rtlCol="false" tIns="0" lIns="0" bIns="0" rIns="0">
            <a:spAutoFit/>
          </a:bodyPr>
          <a:lstStyle/>
          <a:p>
            <a:pPr algn="l">
              <a:lnSpc>
                <a:spcPts val="4814"/>
              </a:lnSpc>
            </a:pPr>
            <a:r>
              <a:rPr lang="en-US" sz="5533" spc="-271">
                <a:solidFill>
                  <a:srgbClr val="38B6FF"/>
                </a:solidFill>
                <a:latin typeface="Norwester"/>
                <a:ea typeface="Norwester"/>
                <a:cs typeface="Norwester"/>
                <a:sym typeface="Norwester"/>
              </a:rPr>
              <a:t>FILE MANAGEMENT IN OPERATING SYSTEM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TextBox 3" id="3"/>
          <p:cNvSpPr txBox="true"/>
          <p:nvPr/>
        </p:nvSpPr>
        <p:spPr>
          <a:xfrm rot="0">
            <a:off x="762224" y="1768311"/>
            <a:ext cx="16763552" cy="8078925"/>
          </a:xfrm>
          <a:prstGeom prst="rect">
            <a:avLst/>
          </a:prstGeom>
        </p:spPr>
        <p:txBody>
          <a:bodyPr anchor="t" rtlCol="false" tIns="0" lIns="0" bIns="0" rIns="0">
            <a:spAutoFit/>
          </a:bodyPr>
          <a:lstStyle/>
          <a:p>
            <a:pPr algn="l">
              <a:lnSpc>
                <a:spcPts val="2808"/>
              </a:lnSpc>
            </a:pPr>
            <a:r>
              <a:rPr lang="en-US" sz="2160" spc="-64">
                <a:solidFill>
                  <a:srgbClr val="FFFFFF"/>
                </a:solidFill>
                <a:latin typeface="Times New Roman"/>
                <a:ea typeface="Times New Roman"/>
                <a:cs typeface="Times New Roman"/>
                <a:sym typeface="Times New Roman"/>
              </a:rPr>
              <a:t>🔹 Definition:</a:t>
            </a:r>
          </a:p>
          <a:p>
            <a:pPr algn="l">
              <a:lnSpc>
                <a:spcPts val="2808"/>
              </a:lnSpc>
            </a:pPr>
            <a:r>
              <a:rPr lang="en-US" sz="2160" spc="-64">
                <a:solidFill>
                  <a:srgbClr val="FFFFFF"/>
                </a:solidFill>
                <a:latin typeface="Times New Roman"/>
                <a:ea typeface="Times New Roman"/>
                <a:cs typeface="Times New Roman"/>
                <a:sym typeface="Times New Roman"/>
              </a:rPr>
              <a:t>Compaction is the process of shifting processes in memory to one side to combine all free memory space into one large block.</a:t>
            </a:r>
          </a:p>
          <a:p>
            <a:pPr algn="l">
              <a:lnSpc>
                <a:spcPts val="2808"/>
              </a:lnSpc>
            </a:pPr>
            <a:r>
              <a:rPr lang="en-US" sz="2160" spc="-64">
                <a:solidFill>
                  <a:srgbClr val="FFFFFF"/>
                </a:solidFill>
                <a:latin typeface="Times New Roman"/>
                <a:ea typeface="Times New Roman"/>
                <a:cs typeface="Times New Roman"/>
                <a:sym typeface="Times New Roman"/>
              </a:rPr>
              <a:t>Compaction is a technique to collect all the free memory present in the form of fragments into one large chunk of free memory, which can be used to run other processes</a:t>
            </a:r>
          </a:p>
          <a:p>
            <a:pPr algn="l">
              <a:lnSpc>
                <a:spcPts val="2808"/>
              </a:lnSpc>
            </a:pPr>
            <a:r>
              <a:rPr lang="en-US" sz="2160" spc="-64">
                <a:solidFill>
                  <a:srgbClr val="FFFFFF"/>
                </a:solidFill>
                <a:latin typeface="Times New Roman"/>
                <a:ea typeface="Times New Roman"/>
                <a:cs typeface="Times New Roman"/>
                <a:sym typeface="Times New Roman"/>
              </a:rPr>
              <a:t>🔹 Purpose:</a:t>
            </a:r>
          </a:p>
          <a:p>
            <a:pPr algn="l">
              <a:lnSpc>
                <a:spcPts val="2808"/>
              </a:lnSpc>
            </a:pPr>
            <a:r>
              <a:rPr lang="en-US" sz="2160" spc="-64">
                <a:solidFill>
                  <a:srgbClr val="FFFFFF"/>
                </a:solidFill>
                <a:latin typeface="Times New Roman"/>
                <a:ea typeface="Times New Roman"/>
                <a:cs typeface="Times New Roman"/>
                <a:sym typeface="Times New Roman"/>
              </a:rPr>
              <a:t>To reduce external fragmentation and make room for new processes.</a:t>
            </a:r>
          </a:p>
          <a:p>
            <a:pPr algn="l">
              <a:lnSpc>
                <a:spcPts val="2808"/>
              </a:lnSpc>
            </a:pPr>
            <a:r>
              <a:rPr lang="en-US" sz="2160" spc="-64">
                <a:solidFill>
                  <a:srgbClr val="FFFFFF"/>
                </a:solidFill>
                <a:latin typeface="Times New Roman"/>
                <a:ea typeface="Times New Roman"/>
                <a:cs typeface="Times New Roman"/>
                <a:sym typeface="Times New Roman"/>
              </a:rPr>
              <a:t>🔹 Example:</a:t>
            </a:r>
          </a:p>
          <a:p>
            <a:pPr algn="l">
              <a:lnSpc>
                <a:spcPts val="2808"/>
              </a:lnSpc>
            </a:pPr>
            <a:r>
              <a:rPr lang="en-US" sz="2160" spc="-64">
                <a:solidFill>
                  <a:srgbClr val="FFFFFF"/>
                </a:solidFill>
                <a:latin typeface="Times New Roman"/>
                <a:ea typeface="Times New Roman"/>
                <a:cs typeface="Times New Roman"/>
                <a:sym typeface="Times New Roman"/>
              </a:rPr>
              <a:t>Suppose memory looks like this:</a:t>
            </a:r>
          </a:p>
          <a:p>
            <a:pPr algn="l">
              <a:lnSpc>
                <a:spcPts val="2808"/>
              </a:lnSpc>
            </a:pPr>
          </a:p>
          <a:p>
            <a:pPr algn="l">
              <a:lnSpc>
                <a:spcPts val="2808"/>
              </a:lnSpc>
            </a:pPr>
            <a:r>
              <a:rPr lang="en-US" sz="2160" spc="-64">
                <a:solidFill>
                  <a:srgbClr val="FFFFFF"/>
                </a:solidFill>
                <a:latin typeface="Times New Roman"/>
                <a:ea typeface="Times New Roman"/>
                <a:cs typeface="Times New Roman"/>
                <a:sym typeface="Times New Roman"/>
              </a:rPr>
              <a:t>| P1 | Free | P2 |  P3 | Free |</a:t>
            </a:r>
          </a:p>
          <a:p>
            <a:pPr algn="l">
              <a:lnSpc>
                <a:spcPts val="2808"/>
              </a:lnSpc>
            </a:pPr>
            <a:r>
              <a:rPr lang="en-US" sz="2160" spc="-64">
                <a:solidFill>
                  <a:srgbClr val="FFFFFF"/>
                </a:solidFill>
                <a:latin typeface="Times New Roman"/>
                <a:ea typeface="Times New Roman"/>
                <a:cs typeface="Times New Roman"/>
                <a:sym typeface="Times New Roman"/>
              </a:rPr>
              <a:t>There are free spaces, but they are scattered (not continuous).</a:t>
            </a:r>
          </a:p>
          <a:p>
            <a:pPr algn="l">
              <a:lnSpc>
                <a:spcPts val="2808"/>
              </a:lnSpc>
            </a:pPr>
            <a:r>
              <a:rPr lang="en-US" sz="2160" spc="-64">
                <a:solidFill>
                  <a:srgbClr val="FFFFFF"/>
                </a:solidFill>
                <a:latin typeface="Times New Roman"/>
                <a:ea typeface="Times New Roman"/>
                <a:cs typeface="Times New Roman"/>
                <a:sym typeface="Times New Roman"/>
              </a:rPr>
              <a:t> After compaction, the OS rearranges memory:</a:t>
            </a:r>
          </a:p>
          <a:p>
            <a:pPr algn="l">
              <a:lnSpc>
                <a:spcPts val="2808"/>
              </a:lnSpc>
            </a:pPr>
          </a:p>
          <a:p>
            <a:pPr algn="l">
              <a:lnSpc>
                <a:spcPts val="2808"/>
              </a:lnSpc>
            </a:pPr>
            <a:r>
              <a:rPr lang="en-US" sz="2160" spc="-64">
                <a:solidFill>
                  <a:srgbClr val="FFFFFF"/>
                </a:solidFill>
                <a:latin typeface="Times New Roman"/>
                <a:ea typeface="Times New Roman"/>
                <a:cs typeface="Times New Roman"/>
                <a:sym typeface="Times New Roman"/>
              </a:rPr>
              <a:t>| P1 | P2 | P3 | Free (combined) |</a:t>
            </a:r>
          </a:p>
          <a:p>
            <a:pPr algn="l">
              <a:lnSpc>
                <a:spcPts val="2808"/>
              </a:lnSpc>
            </a:pPr>
            <a:r>
              <a:rPr lang="en-US" sz="2160" spc="-64">
                <a:solidFill>
                  <a:srgbClr val="FFFFFF"/>
                </a:solidFill>
                <a:latin typeface="Times New Roman"/>
                <a:ea typeface="Times New Roman"/>
                <a:cs typeface="Times New Roman"/>
                <a:sym typeface="Times New Roman"/>
              </a:rPr>
              <a:t>Now, one large free block is available for a new process.</a:t>
            </a:r>
          </a:p>
          <a:p>
            <a:pPr algn="l">
              <a:lnSpc>
                <a:spcPts val="2808"/>
              </a:lnSpc>
            </a:pPr>
            <a:r>
              <a:rPr lang="en-US" sz="2160" spc="-64">
                <a:solidFill>
                  <a:srgbClr val="FFFFFF"/>
                </a:solidFill>
                <a:latin typeface="Times New Roman"/>
                <a:ea typeface="Times New Roman"/>
                <a:cs typeface="Times New Roman"/>
                <a:sym typeface="Times New Roman"/>
              </a:rPr>
              <a:t>🔹 Advantages:</a:t>
            </a:r>
          </a:p>
          <a:p>
            <a:pPr algn="l" marL="466489" indent="-233244" lvl="1">
              <a:lnSpc>
                <a:spcPts val="2808"/>
              </a:lnSpc>
              <a:buFont typeface="Arial"/>
              <a:buChar char="•"/>
            </a:pPr>
            <a:r>
              <a:rPr lang="en-US" sz="2160" spc="-64">
                <a:solidFill>
                  <a:srgbClr val="FFFFFF"/>
                </a:solidFill>
                <a:latin typeface="Times New Roman"/>
                <a:ea typeface="Times New Roman"/>
                <a:cs typeface="Times New Roman"/>
                <a:sym typeface="Times New Roman"/>
              </a:rPr>
              <a:t>Reduces external fragmentation.</a:t>
            </a:r>
          </a:p>
          <a:p>
            <a:pPr algn="l" marL="466489" indent="-233244" lvl="1">
              <a:lnSpc>
                <a:spcPts val="2808"/>
              </a:lnSpc>
              <a:buFont typeface="Arial"/>
              <a:buChar char="•"/>
            </a:pPr>
            <a:r>
              <a:rPr lang="en-US" sz="2160" spc="-64">
                <a:solidFill>
                  <a:srgbClr val="FFFFFF"/>
                </a:solidFill>
                <a:latin typeface="Times New Roman"/>
                <a:ea typeface="Times New Roman"/>
                <a:cs typeface="Times New Roman"/>
                <a:sym typeface="Times New Roman"/>
              </a:rPr>
              <a:t>Makes large continuous memory space available.</a:t>
            </a:r>
          </a:p>
          <a:p>
            <a:pPr algn="l">
              <a:lnSpc>
                <a:spcPts val="2808"/>
              </a:lnSpc>
            </a:pPr>
            <a:r>
              <a:rPr lang="en-US" sz="2160" spc="-64">
                <a:solidFill>
                  <a:srgbClr val="FFFFFF"/>
                </a:solidFill>
                <a:latin typeface="Times New Roman"/>
                <a:ea typeface="Times New Roman"/>
                <a:cs typeface="Times New Roman"/>
                <a:sym typeface="Times New Roman"/>
              </a:rPr>
              <a:t>🔹 Disadvantages:</a:t>
            </a:r>
          </a:p>
          <a:p>
            <a:pPr algn="l" marL="466489" indent="-233244" lvl="1">
              <a:lnSpc>
                <a:spcPts val="2808"/>
              </a:lnSpc>
              <a:buFont typeface="Arial"/>
              <a:buChar char="•"/>
            </a:pPr>
            <a:r>
              <a:rPr lang="en-US" sz="2160" spc="-64">
                <a:solidFill>
                  <a:srgbClr val="FFFFFF"/>
                </a:solidFill>
                <a:latin typeface="Times New Roman"/>
                <a:ea typeface="Times New Roman"/>
                <a:cs typeface="Times New Roman"/>
                <a:sym typeface="Times New Roman"/>
              </a:rPr>
              <a:t>Time-consuming (processes need to be moved).</a:t>
            </a:r>
          </a:p>
          <a:p>
            <a:pPr algn="l" marL="466489" indent="-233244" lvl="1">
              <a:lnSpc>
                <a:spcPts val="2808"/>
              </a:lnSpc>
              <a:buFont typeface="Arial"/>
              <a:buChar char="•"/>
            </a:pPr>
            <a:r>
              <a:rPr lang="en-US" sz="2160" spc="-64">
                <a:solidFill>
                  <a:srgbClr val="FFFFFF"/>
                </a:solidFill>
                <a:latin typeface="Times New Roman"/>
                <a:ea typeface="Times New Roman"/>
                <a:cs typeface="Times New Roman"/>
                <a:sym typeface="Times New Roman"/>
              </a:rPr>
              <a:t>Can’t be done in all systems (especially real-time systems).</a:t>
            </a:r>
          </a:p>
          <a:p>
            <a:pPr algn="l">
              <a:lnSpc>
                <a:spcPts val="2808"/>
              </a:lnSpc>
            </a:pPr>
          </a:p>
          <a:p>
            <a:pPr algn="l">
              <a:lnSpc>
                <a:spcPts val="2808"/>
              </a:lnSpc>
            </a:pPr>
          </a:p>
        </p:txBody>
      </p:sp>
      <p:sp>
        <p:nvSpPr>
          <p:cNvPr name="Freeform 4" id="4"/>
          <p:cNvSpPr/>
          <p:nvPr/>
        </p:nvSpPr>
        <p:spPr>
          <a:xfrm flipH="false" flipV="false" rot="0">
            <a:off x="8423848" y="3524293"/>
            <a:ext cx="2306752" cy="5207844"/>
          </a:xfrm>
          <a:custGeom>
            <a:avLst/>
            <a:gdLst/>
            <a:ahLst/>
            <a:cxnLst/>
            <a:rect r="r" b="b" t="t" l="l"/>
            <a:pathLst>
              <a:path h="5207844" w="2306752">
                <a:moveTo>
                  <a:pt x="0" y="0"/>
                </a:moveTo>
                <a:lnTo>
                  <a:pt x="2306752" y="0"/>
                </a:lnTo>
                <a:lnTo>
                  <a:pt x="2306752" y="5207844"/>
                </a:lnTo>
                <a:lnTo>
                  <a:pt x="0" y="5207844"/>
                </a:lnTo>
                <a:lnTo>
                  <a:pt x="0" y="0"/>
                </a:lnTo>
                <a:close/>
              </a:path>
            </a:pathLst>
          </a:custGeom>
          <a:blipFill>
            <a:blip r:embed="rId3"/>
            <a:stretch>
              <a:fillRect l="0" t="-1159" r="0" b="-1159"/>
            </a:stretch>
          </a:blipFill>
        </p:spPr>
      </p:sp>
      <p:sp>
        <p:nvSpPr>
          <p:cNvPr name="Freeform 5" id="5"/>
          <p:cNvSpPr/>
          <p:nvPr/>
        </p:nvSpPr>
        <p:spPr>
          <a:xfrm flipH="false" flipV="false" rot="0">
            <a:off x="11720042" y="3643633"/>
            <a:ext cx="2162799" cy="4969163"/>
          </a:xfrm>
          <a:custGeom>
            <a:avLst/>
            <a:gdLst/>
            <a:ahLst/>
            <a:cxnLst/>
            <a:rect r="r" b="b" t="t" l="l"/>
            <a:pathLst>
              <a:path h="4969163" w="2162799">
                <a:moveTo>
                  <a:pt x="0" y="0"/>
                </a:moveTo>
                <a:lnTo>
                  <a:pt x="2162799" y="0"/>
                </a:lnTo>
                <a:lnTo>
                  <a:pt x="2162799" y="4969164"/>
                </a:lnTo>
                <a:lnTo>
                  <a:pt x="0" y="4969164"/>
                </a:lnTo>
                <a:lnTo>
                  <a:pt x="0" y="0"/>
                </a:lnTo>
                <a:close/>
              </a:path>
            </a:pathLst>
          </a:custGeom>
          <a:blipFill>
            <a:blip r:embed="rId4"/>
            <a:stretch>
              <a:fillRect l="0" t="0" r="0" b="0"/>
            </a:stretch>
          </a:blipFill>
        </p:spPr>
      </p:sp>
      <p:sp>
        <p:nvSpPr>
          <p:cNvPr name="TextBox 6" id="6"/>
          <p:cNvSpPr txBox="true"/>
          <p:nvPr/>
        </p:nvSpPr>
        <p:spPr>
          <a:xfrm rot="0">
            <a:off x="6720268" y="500795"/>
            <a:ext cx="5713911" cy="756548"/>
          </a:xfrm>
          <a:prstGeom prst="rect">
            <a:avLst/>
          </a:prstGeom>
        </p:spPr>
        <p:txBody>
          <a:bodyPr anchor="t" rtlCol="false" tIns="0" lIns="0" bIns="0" rIns="0">
            <a:spAutoFit/>
          </a:bodyPr>
          <a:lstStyle/>
          <a:p>
            <a:pPr algn="l">
              <a:lnSpc>
                <a:spcPts val="5423"/>
              </a:lnSpc>
            </a:pPr>
            <a:r>
              <a:rPr lang="en-US" sz="6233" spc="-305">
                <a:solidFill>
                  <a:srgbClr val="38B6FF"/>
                </a:solidFill>
                <a:latin typeface="Norwester"/>
                <a:ea typeface="Norwester"/>
                <a:cs typeface="Norwester"/>
                <a:sym typeface="Norwester"/>
              </a:rPr>
              <a:t>COMPACTION</a:t>
            </a:r>
          </a:p>
        </p:txBody>
      </p:sp>
      <p:sp>
        <p:nvSpPr>
          <p:cNvPr name="TextBox 7" id="7"/>
          <p:cNvSpPr txBox="true"/>
          <p:nvPr/>
        </p:nvSpPr>
        <p:spPr>
          <a:xfrm rot="0">
            <a:off x="8242685" y="2934176"/>
            <a:ext cx="2895600" cy="407450"/>
          </a:xfrm>
          <a:prstGeom prst="rect">
            <a:avLst/>
          </a:prstGeom>
        </p:spPr>
        <p:txBody>
          <a:bodyPr anchor="t" rtlCol="false" tIns="0" lIns="0" bIns="0" rIns="0">
            <a:spAutoFit/>
          </a:bodyPr>
          <a:lstStyle/>
          <a:p>
            <a:pPr algn="ctr">
              <a:lnSpc>
                <a:spcPts val="3267"/>
              </a:lnSpc>
              <a:spcBef>
                <a:spcPct val="0"/>
              </a:spcBef>
            </a:pPr>
            <a:r>
              <a:rPr lang="en-US" sz="2333" spc="-114">
                <a:solidFill>
                  <a:srgbClr val="FFFFFF"/>
                </a:solidFill>
                <a:latin typeface="Times New Roman"/>
                <a:ea typeface="Times New Roman"/>
                <a:cs typeface="Times New Roman"/>
                <a:sym typeface="Times New Roman"/>
              </a:rPr>
              <a:t>BEFORE COMPACTION</a:t>
            </a:r>
          </a:p>
        </p:txBody>
      </p:sp>
      <p:sp>
        <p:nvSpPr>
          <p:cNvPr name="TextBox 8" id="8"/>
          <p:cNvSpPr txBox="true"/>
          <p:nvPr/>
        </p:nvSpPr>
        <p:spPr>
          <a:xfrm rot="0">
            <a:off x="11553705" y="2934176"/>
            <a:ext cx="2712482" cy="407450"/>
          </a:xfrm>
          <a:prstGeom prst="rect">
            <a:avLst/>
          </a:prstGeom>
        </p:spPr>
        <p:txBody>
          <a:bodyPr anchor="t" rtlCol="false" tIns="0" lIns="0" bIns="0" rIns="0">
            <a:spAutoFit/>
          </a:bodyPr>
          <a:lstStyle/>
          <a:p>
            <a:pPr algn="ctr">
              <a:lnSpc>
                <a:spcPts val="3267"/>
              </a:lnSpc>
              <a:spcBef>
                <a:spcPct val="0"/>
              </a:spcBef>
            </a:pPr>
            <a:r>
              <a:rPr lang="en-US" sz="2333" spc="-114">
                <a:solidFill>
                  <a:srgbClr val="FFFFFF"/>
                </a:solidFill>
                <a:latin typeface="Times New Roman"/>
                <a:ea typeface="Times New Roman"/>
                <a:cs typeface="Times New Roman"/>
                <a:sym typeface="Times New Roman"/>
              </a:rPr>
              <a:t>AFTER </a:t>
            </a:r>
            <a:r>
              <a:rPr lang="en-US" sz="2333" spc="-114">
                <a:solidFill>
                  <a:srgbClr val="FFFFFF"/>
                </a:solidFill>
                <a:latin typeface="Times New Roman"/>
                <a:ea typeface="Times New Roman"/>
                <a:cs typeface="Times New Roman"/>
                <a:sym typeface="Times New Roman"/>
              </a:rPr>
              <a:t>COMPACTION</a:t>
            </a:r>
          </a:p>
        </p:txBody>
      </p:sp>
      <p:sp>
        <p:nvSpPr>
          <p:cNvPr name="TextBox 9" id="9"/>
          <p:cNvSpPr txBox="true"/>
          <p:nvPr/>
        </p:nvSpPr>
        <p:spPr>
          <a:xfrm rot="0">
            <a:off x="14110166" y="4132034"/>
            <a:ext cx="3794944" cy="2408335"/>
          </a:xfrm>
          <a:prstGeom prst="rect">
            <a:avLst/>
          </a:prstGeom>
        </p:spPr>
        <p:txBody>
          <a:bodyPr anchor="t" rtlCol="false" tIns="0" lIns="0" bIns="0" rIns="0">
            <a:spAutoFit/>
          </a:bodyPr>
          <a:lstStyle/>
          <a:p>
            <a:pPr algn="l">
              <a:lnSpc>
                <a:spcPts val="2707"/>
              </a:lnSpc>
            </a:pPr>
            <a:r>
              <a:rPr lang="en-US" sz="1933" spc="-94">
                <a:solidFill>
                  <a:srgbClr val="FFFFFF"/>
                </a:solidFill>
                <a:latin typeface="Times New Roman"/>
                <a:ea typeface="Times New Roman"/>
                <a:cs typeface="Times New Roman"/>
                <a:sym typeface="Times New Roman"/>
              </a:rPr>
              <a:t>Real life  Ex:</a:t>
            </a:r>
          </a:p>
          <a:p>
            <a:pPr algn="l">
              <a:lnSpc>
                <a:spcPts val="2707"/>
              </a:lnSpc>
              <a:spcBef>
                <a:spcPct val="0"/>
              </a:spcBef>
            </a:pPr>
            <a:r>
              <a:rPr lang="en-US" sz="1933" spc="-94">
                <a:solidFill>
                  <a:srgbClr val="FFFFFF"/>
                </a:solidFill>
                <a:latin typeface="Times New Roman"/>
                <a:ea typeface="Times New Roman"/>
                <a:cs typeface="Times New Roman"/>
                <a:sym typeface="Times New Roman"/>
              </a:rPr>
              <a:t>Think of your mobile gallery with photos and videos scattered in different folders.</a:t>
            </a:r>
          </a:p>
          <a:p>
            <a:pPr algn="l">
              <a:lnSpc>
                <a:spcPts val="2707"/>
              </a:lnSpc>
              <a:spcBef>
                <a:spcPct val="0"/>
              </a:spcBef>
            </a:pPr>
            <a:r>
              <a:rPr lang="en-US" sz="1933" spc="-94">
                <a:solidFill>
                  <a:srgbClr val="FFFFFF"/>
                </a:solidFill>
                <a:latin typeface="Times New Roman"/>
                <a:ea typeface="Times New Roman"/>
                <a:cs typeface="Times New Roman"/>
                <a:sym typeface="Times New Roman"/>
              </a:rPr>
              <a:t> When you defragment or “organize storage,” the phone moves files around so that all empty spaces are together — making it easier to store a large video file.</a:t>
            </a:r>
          </a:p>
        </p:txBody>
      </p:sp>
    </p:spTree>
  </p:cSld>
  <p:clrMapOvr>
    <a:masterClrMapping/>
  </p:clrMapOvr>
</p:sld>
</file>

<file path=ppt/slides/slide30.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6369006" y="315799"/>
            <a:ext cx="4488789" cy="1330553"/>
          </a:xfrm>
          <a:prstGeom prst="rect">
            <a:avLst/>
          </a:prstGeom>
        </p:spPr>
        <p:txBody>
          <a:bodyPr anchor="t" rtlCol="false" tIns="0" lIns="0" bIns="0" rIns="0">
            <a:spAutoFit/>
          </a:bodyPr>
          <a:lstStyle/>
          <a:p>
            <a:pPr algn="l">
              <a:lnSpc>
                <a:spcPts val="10710"/>
              </a:lnSpc>
            </a:pPr>
            <a:r>
              <a:rPr lang="en-US" sz="8114" spc="-397">
                <a:solidFill>
                  <a:srgbClr val="38B6FF"/>
                </a:solidFill>
                <a:latin typeface="Norwester"/>
                <a:ea typeface="Norwester"/>
                <a:cs typeface="Norwester"/>
                <a:sym typeface="Norwester"/>
              </a:rPr>
              <a:t>ATTRIBUTES</a:t>
            </a:r>
          </a:p>
        </p:txBody>
      </p:sp>
      <p:sp>
        <p:nvSpPr>
          <p:cNvPr name="TextBox 3" id="3"/>
          <p:cNvSpPr txBox="true"/>
          <p:nvPr/>
        </p:nvSpPr>
        <p:spPr>
          <a:xfrm rot="0">
            <a:off x="3305812" y="2225903"/>
            <a:ext cx="13492646" cy="8246573"/>
          </a:xfrm>
          <a:prstGeom prst="rect">
            <a:avLst/>
          </a:prstGeom>
        </p:spPr>
        <p:txBody>
          <a:bodyPr anchor="t" rtlCol="false" tIns="0" lIns="0" bIns="0" rIns="0">
            <a:spAutoFit/>
          </a:bodyPr>
          <a:lstStyle/>
          <a:p>
            <a:pPr algn="l">
              <a:lnSpc>
                <a:spcPts val="3177"/>
              </a:lnSpc>
            </a:pPr>
            <a:r>
              <a:rPr lang="en-US" sz="2444" spc="-73">
                <a:solidFill>
                  <a:srgbClr val="FFFFFF"/>
                </a:solidFill>
                <a:latin typeface="Times New Roman"/>
                <a:ea typeface="Times New Roman"/>
                <a:cs typeface="Times New Roman"/>
                <a:sym typeface="Times New Roman"/>
              </a:rPr>
              <a:t>A file is a logical unit of storage used to store information on a computer.</a:t>
            </a:r>
          </a:p>
          <a:p>
            <a:pPr algn="l">
              <a:lnSpc>
                <a:spcPts val="3177"/>
              </a:lnSpc>
            </a:pPr>
            <a:r>
              <a:rPr lang="en-US" sz="2444" spc="-73">
                <a:solidFill>
                  <a:srgbClr val="FFFFFF"/>
                </a:solidFill>
                <a:latin typeface="Times New Roman"/>
                <a:ea typeface="Times New Roman"/>
                <a:cs typeface="Times New Roman"/>
                <a:sym typeface="Times New Roman"/>
              </a:rPr>
              <a:t> Each file has certain characteristics called file attributes, which describe the file’s properties like name, type, size, and permissions.</a:t>
            </a:r>
          </a:p>
          <a:p>
            <a:pPr algn="l">
              <a:lnSpc>
                <a:spcPts val="3097"/>
              </a:lnSpc>
            </a:pPr>
            <a:r>
              <a:rPr lang="en-US" sz="2382" spc="-71">
                <a:solidFill>
                  <a:srgbClr val="FFFFFF"/>
                </a:solidFill>
                <a:latin typeface="Times New Roman"/>
                <a:ea typeface="Times New Roman"/>
                <a:cs typeface="Times New Roman"/>
                <a:sym typeface="Times New Roman"/>
              </a:rPr>
              <a:t>Common File Attributes:</a:t>
            </a:r>
          </a:p>
          <a:p>
            <a:pPr algn="l" marL="514457" indent="-257228" lvl="1">
              <a:lnSpc>
                <a:spcPts val="3097"/>
              </a:lnSpc>
              <a:buAutoNum type="arabicPeriod" startAt="1"/>
            </a:pPr>
            <a:r>
              <a:rPr lang="en-US" sz="2382" spc="-71">
                <a:solidFill>
                  <a:srgbClr val="FFFFFF"/>
                </a:solidFill>
                <a:latin typeface="Times New Roman"/>
                <a:ea typeface="Times New Roman"/>
                <a:cs typeface="Times New Roman"/>
                <a:sym typeface="Times New Roman"/>
              </a:rPr>
              <a:t>Name:</a:t>
            </a:r>
          </a:p>
          <a:p>
            <a:pPr algn="l" marL="1028914" indent="-342971" lvl="2">
              <a:lnSpc>
                <a:spcPts val="3097"/>
              </a:lnSpc>
              <a:buFont typeface="Arial"/>
              <a:buChar char="⚬"/>
            </a:pPr>
            <a:r>
              <a:rPr lang="en-US" sz="2382" spc="-71">
                <a:solidFill>
                  <a:srgbClr val="FFFFFF"/>
                </a:solidFill>
                <a:latin typeface="Times New Roman"/>
                <a:ea typeface="Times New Roman"/>
                <a:cs typeface="Times New Roman"/>
                <a:sym typeface="Times New Roman"/>
              </a:rPr>
              <a:t>It is the name given to the file by the user.</a:t>
            </a:r>
          </a:p>
          <a:p>
            <a:pPr algn="l" marL="1028914" indent="-342971" lvl="2">
              <a:lnSpc>
                <a:spcPts val="3097"/>
              </a:lnSpc>
              <a:buFont typeface="Arial"/>
              <a:buChar char="⚬"/>
            </a:pPr>
            <a:r>
              <a:rPr lang="en-US" sz="2382" spc="-71">
                <a:solidFill>
                  <a:srgbClr val="FFFFFF"/>
                </a:solidFill>
                <a:latin typeface="Times New Roman"/>
                <a:ea typeface="Times New Roman"/>
                <a:cs typeface="Times New Roman"/>
                <a:sym typeface="Times New Roman"/>
              </a:rPr>
              <a:t>Used to identify and access the file easily.</a:t>
            </a:r>
          </a:p>
          <a:p>
            <a:pPr algn="l" marL="1028914" indent="-342971" lvl="2">
              <a:lnSpc>
                <a:spcPts val="3097"/>
              </a:lnSpc>
              <a:buFont typeface="Arial"/>
              <a:buChar char="⚬"/>
            </a:pPr>
            <a:r>
              <a:rPr lang="en-US" sz="2382" spc="-71">
                <a:solidFill>
                  <a:srgbClr val="FFFFFF"/>
                </a:solidFill>
                <a:latin typeface="Times New Roman"/>
                <a:ea typeface="Times New Roman"/>
                <a:cs typeface="Times New Roman"/>
                <a:sym typeface="Times New Roman"/>
              </a:rPr>
              <a:t>🟢 Example: notes.txt, report.docx.</a:t>
            </a:r>
          </a:p>
          <a:p>
            <a:pPr algn="l" marL="514457" indent="-257228" lvl="1">
              <a:lnSpc>
                <a:spcPts val="3097"/>
              </a:lnSpc>
              <a:buAutoNum type="arabicPeriod" startAt="1"/>
            </a:pPr>
            <a:r>
              <a:rPr lang="en-US" sz="2382" spc="-71">
                <a:solidFill>
                  <a:srgbClr val="FFFFFF"/>
                </a:solidFill>
                <a:latin typeface="Times New Roman"/>
                <a:ea typeface="Times New Roman"/>
                <a:cs typeface="Times New Roman"/>
                <a:sym typeface="Times New Roman"/>
              </a:rPr>
              <a:t>Type:</a:t>
            </a:r>
          </a:p>
          <a:p>
            <a:pPr algn="l" marL="1028914" indent="-342971" lvl="2">
              <a:lnSpc>
                <a:spcPts val="3097"/>
              </a:lnSpc>
              <a:buFont typeface="Arial"/>
              <a:buChar char="⚬"/>
            </a:pPr>
            <a:r>
              <a:rPr lang="en-US" sz="2382" spc="-71">
                <a:solidFill>
                  <a:srgbClr val="FFFFFF"/>
                </a:solidFill>
                <a:latin typeface="Times New Roman"/>
                <a:ea typeface="Times New Roman"/>
                <a:cs typeface="Times New Roman"/>
                <a:sym typeface="Times New Roman"/>
              </a:rPr>
              <a:t>Describes the kind of file or its format.</a:t>
            </a:r>
          </a:p>
          <a:p>
            <a:pPr algn="l" marL="1054491" indent="-351497" lvl="2">
              <a:lnSpc>
                <a:spcPts val="3174"/>
              </a:lnSpc>
              <a:buFont typeface="Arial"/>
              <a:buChar char="⚬"/>
            </a:pPr>
            <a:r>
              <a:rPr lang="en-US" sz="2442" spc="-73">
                <a:solidFill>
                  <a:srgbClr val="FFFFFF"/>
                </a:solidFill>
                <a:latin typeface="Times New Roman"/>
                <a:ea typeface="Times New Roman"/>
                <a:cs typeface="Times New Roman"/>
                <a:sym typeface="Times New Roman"/>
              </a:rPr>
              <a:t>Helps the OS know which program can open it.</a:t>
            </a:r>
          </a:p>
          <a:p>
            <a:pPr algn="l" marL="1028914" indent="-342971" lvl="2">
              <a:lnSpc>
                <a:spcPts val="3097"/>
              </a:lnSpc>
              <a:buFont typeface="Arial"/>
              <a:buChar char="⚬"/>
            </a:pPr>
            <a:r>
              <a:rPr lang="en-US" sz="2382" spc="-71">
                <a:solidFill>
                  <a:srgbClr val="FFFFFF"/>
                </a:solidFill>
                <a:latin typeface="Times New Roman"/>
                <a:ea typeface="Times New Roman"/>
                <a:cs typeface="Times New Roman"/>
                <a:sym typeface="Times New Roman"/>
              </a:rPr>
              <a:t>🟢 Example: .txt (text file), .jpg (image file), .exe (executable file).</a:t>
            </a:r>
          </a:p>
          <a:p>
            <a:pPr algn="l" marL="514457" indent="-257228" lvl="1">
              <a:lnSpc>
                <a:spcPts val="3097"/>
              </a:lnSpc>
              <a:buAutoNum type="arabicPeriod" startAt="1"/>
            </a:pPr>
            <a:r>
              <a:rPr lang="en-US" sz="2382" spc="-71">
                <a:solidFill>
                  <a:srgbClr val="FFFFFF"/>
                </a:solidFill>
                <a:latin typeface="Times New Roman"/>
                <a:ea typeface="Times New Roman"/>
                <a:cs typeface="Times New Roman"/>
                <a:sym typeface="Times New Roman"/>
              </a:rPr>
              <a:t>Size:</a:t>
            </a:r>
          </a:p>
          <a:p>
            <a:pPr algn="l" marL="1028914" indent="-342971" lvl="2">
              <a:lnSpc>
                <a:spcPts val="3097"/>
              </a:lnSpc>
              <a:buFont typeface="Arial"/>
              <a:buChar char="⚬"/>
            </a:pPr>
            <a:r>
              <a:rPr lang="en-US" sz="2382" spc="-71">
                <a:solidFill>
                  <a:srgbClr val="FFFFFF"/>
                </a:solidFill>
                <a:latin typeface="Times New Roman"/>
                <a:ea typeface="Times New Roman"/>
                <a:cs typeface="Times New Roman"/>
                <a:sym typeface="Times New Roman"/>
              </a:rPr>
              <a:t>Shows the amount of data stored in the file.</a:t>
            </a:r>
          </a:p>
          <a:p>
            <a:pPr algn="l" marL="1028914" indent="-342971" lvl="2">
              <a:lnSpc>
                <a:spcPts val="3097"/>
              </a:lnSpc>
              <a:buFont typeface="Arial"/>
              <a:buChar char="⚬"/>
            </a:pPr>
            <a:r>
              <a:rPr lang="en-US" sz="2382" spc="-71">
                <a:solidFill>
                  <a:srgbClr val="FFFFFF"/>
                </a:solidFill>
                <a:latin typeface="Times New Roman"/>
                <a:ea typeface="Times New Roman"/>
                <a:cs typeface="Times New Roman"/>
                <a:sym typeface="Times New Roman"/>
              </a:rPr>
              <a:t>Measured in bytes, KB, MB, or GB.                                                            </a:t>
            </a:r>
          </a:p>
          <a:p>
            <a:pPr algn="l" marL="1028914" indent="-342971" lvl="2">
              <a:lnSpc>
                <a:spcPts val="3097"/>
              </a:lnSpc>
              <a:buFont typeface="Arial"/>
              <a:buChar char="⚬"/>
            </a:pPr>
            <a:r>
              <a:rPr lang="en-US" sz="2382" spc="-71">
                <a:solidFill>
                  <a:srgbClr val="FFFFFF"/>
                </a:solidFill>
                <a:latin typeface="Times New Roman"/>
                <a:ea typeface="Times New Roman"/>
                <a:cs typeface="Times New Roman"/>
                <a:sym typeface="Times New Roman"/>
              </a:rPr>
              <a:t>🟢 Example: photo.jpg = 2.5 MB.</a:t>
            </a:r>
          </a:p>
          <a:p>
            <a:pPr algn="l" marL="514457" indent="-257228" lvl="1">
              <a:lnSpc>
                <a:spcPts val="3097"/>
              </a:lnSpc>
              <a:buAutoNum type="arabicPeriod" startAt="1"/>
            </a:pPr>
            <a:r>
              <a:rPr lang="en-US" sz="2382" spc="-71">
                <a:solidFill>
                  <a:srgbClr val="FFFFFF"/>
                </a:solidFill>
                <a:latin typeface="Times New Roman"/>
                <a:ea typeface="Times New Roman"/>
                <a:cs typeface="Times New Roman"/>
                <a:sym typeface="Times New Roman"/>
              </a:rPr>
              <a:t>Location</a:t>
            </a:r>
            <a:r>
              <a:rPr lang="en-US" sz="2382" spc="-71">
                <a:solidFill>
                  <a:srgbClr val="FFFFFF"/>
                </a:solidFill>
                <a:latin typeface="Times New Roman"/>
                <a:ea typeface="Times New Roman"/>
                <a:cs typeface="Times New Roman"/>
                <a:sym typeface="Times New Roman"/>
              </a:rPr>
              <a:t>:</a:t>
            </a:r>
          </a:p>
          <a:p>
            <a:pPr algn="l" marL="1028914" indent="-342971" lvl="2">
              <a:lnSpc>
                <a:spcPts val="3097"/>
              </a:lnSpc>
              <a:buFont typeface="Arial"/>
              <a:buChar char="⚬"/>
            </a:pPr>
            <a:r>
              <a:rPr lang="en-US" sz="2382" spc="-71">
                <a:solidFill>
                  <a:srgbClr val="FFFFFF"/>
                </a:solidFill>
                <a:latin typeface="Times New Roman"/>
                <a:ea typeface="Times New Roman"/>
                <a:cs typeface="Times New Roman"/>
                <a:sym typeface="Times New Roman"/>
              </a:rPr>
              <a:t>Give the location of the file </a:t>
            </a:r>
          </a:p>
          <a:p>
            <a:pPr algn="l" marL="1028914" indent="-342971" lvl="2">
              <a:lnSpc>
                <a:spcPts val="3097"/>
              </a:lnSpc>
              <a:buFont typeface="Arial"/>
              <a:buChar char="⚬"/>
            </a:pPr>
            <a:r>
              <a:rPr lang="en-US" sz="2382" spc="-71">
                <a:solidFill>
                  <a:srgbClr val="FFFFFF"/>
                </a:solidFill>
                <a:latin typeface="Times New Roman"/>
                <a:ea typeface="Times New Roman"/>
                <a:cs typeface="Times New Roman"/>
                <a:sym typeface="Times New Roman"/>
              </a:rPr>
              <a:t>Give the path of the file </a:t>
            </a:r>
          </a:p>
          <a:p>
            <a:pPr algn="l" marL="1028914" indent="-342971" lvl="2">
              <a:lnSpc>
                <a:spcPts val="3097"/>
              </a:lnSpc>
              <a:buFont typeface="Arial"/>
              <a:buChar char="⚬"/>
            </a:pPr>
            <a:r>
              <a:rPr lang="en-US" sz="2382" spc="-71">
                <a:solidFill>
                  <a:srgbClr val="FFFFFF"/>
                </a:solidFill>
                <a:latin typeface="Times New Roman"/>
                <a:ea typeface="Times New Roman"/>
                <a:cs typeface="Times New Roman"/>
                <a:sym typeface="Times New Roman"/>
              </a:rPr>
              <a:t>🟢 Example: C:\user\shree\Downloads</a:t>
            </a:r>
          </a:p>
          <a:p>
            <a:pPr algn="l">
              <a:lnSpc>
                <a:spcPts val="3097"/>
              </a:lnSpc>
            </a:pP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true" rot="0">
            <a:off x="14011825" y="8773668"/>
            <a:ext cx="3247475" cy="472360"/>
          </a:xfrm>
          <a:custGeom>
            <a:avLst/>
            <a:gdLst/>
            <a:ahLst/>
            <a:cxnLst/>
            <a:rect r="r" b="b" t="t" l="l"/>
            <a:pathLst>
              <a:path h="472360" w="3247475">
                <a:moveTo>
                  <a:pt x="0" y="472360"/>
                </a:moveTo>
                <a:lnTo>
                  <a:pt x="3247475" y="472360"/>
                </a:lnTo>
                <a:lnTo>
                  <a:pt x="3247475" y="0"/>
                </a:lnTo>
                <a:lnTo>
                  <a:pt x="0" y="0"/>
                </a:lnTo>
                <a:lnTo>
                  <a:pt x="0" y="4723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4944790" y="789566"/>
            <a:ext cx="7053647" cy="825295"/>
          </a:xfrm>
          <a:prstGeom prst="rect">
            <a:avLst/>
          </a:prstGeom>
        </p:spPr>
        <p:txBody>
          <a:bodyPr anchor="t" rtlCol="false" tIns="0" lIns="0" bIns="0" rIns="0">
            <a:spAutoFit/>
          </a:bodyPr>
          <a:lstStyle/>
          <a:p>
            <a:pPr algn="l">
              <a:lnSpc>
                <a:spcPts val="5936"/>
              </a:lnSpc>
            </a:pPr>
            <a:r>
              <a:rPr lang="en-US" sz="6823" spc="-334">
                <a:solidFill>
                  <a:srgbClr val="38B6FF"/>
                </a:solidFill>
                <a:latin typeface="Norwester"/>
                <a:ea typeface="Norwester"/>
                <a:cs typeface="Norwester"/>
                <a:sym typeface="Norwester"/>
              </a:rPr>
              <a:t>OPERATION ON FILES</a:t>
            </a:r>
          </a:p>
        </p:txBody>
      </p:sp>
      <p:sp>
        <p:nvSpPr>
          <p:cNvPr name="TextBox 5" id="5"/>
          <p:cNvSpPr txBox="true"/>
          <p:nvPr/>
        </p:nvSpPr>
        <p:spPr>
          <a:xfrm rot="0">
            <a:off x="2719805" y="2116943"/>
            <a:ext cx="12192940" cy="13728660"/>
          </a:xfrm>
          <a:prstGeom prst="rect">
            <a:avLst/>
          </a:prstGeom>
        </p:spPr>
        <p:txBody>
          <a:bodyPr anchor="t" rtlCol="false" tIns="0" lIns="0" bIns="0" rIns="0">
            <a:spAutoFit/>
          </a:bodyPr>
          <a:lstStyle/>
          <a:p>
            <a:pPr algn="l">
              <a:lnSpc>
                <a:spcPts val="4554"/>
              </a:lnSpc>
            </a:pPr>
            <a:r>
              <a:rPr lang="en-US" sz="3503" spc="-105">
                <a:solidFill>
                  <a:srgbClr val="FFFFFF"/>
                </a:solidFill>
                <a:latin typeface="Times New Roman"/>
                <a:ea typeface="Times New Roman"/>
                <a:cs typeface="Times New Roman"/>
                <a:sym typeface="Times New Roman"/>
              </a:rPr>
              <a:t>The Operating System allows users to perform various operations on files.</a:t>
            </a:r>
          </a:p>
          <a:p>
            <a:pPr algn="l">
              <a:lnSpc>
                <a:spcPts val="4554"/>
              </a:lnSpc>
            </a:pPr>
            <a:r>
              <a:rPr lang="en-US" sz="3503" spc="-105">
                <a:solidFill>
                  <a:srgbClr val="FFFFFF"/>
                </a:solidFill>
                <a:latin typeface="Times New Roman"/>
                <a:ea typeface="Times New Roman"/>
                <a:cs typeface="Times New Roman"/>
                <a:sym typeface="Times New Roman"/>
              </a:rPr>
              <a:t> The four common file operations are:</a:t>
            </a:r>
          </a:p>
          <a:p>
            <a:pPr algn="l" marL="756327" indent="-378164" lvl="1">
              <a:lnSpc>
                <a:spcPts val="4554"/>
              </a:lnSpc>
              <a:buAutoNum type="arabicPeriod" startAt="1"/>
            </a:pPr>
            <a:r>
              <a:rPr lang="en-US" sz="3503" spc="-105">
                <a:solidFill>
                  <a:srgbClr val="FFFFFF"/>
                </a:solidFill>
                <a:latin typeface="Times New Roman"/>
                <a:ea typeface="Times New Roman"/>
                <a:cs typeface="Times New Roman"/>
                <a:sym typeface="Times New Roman"/>
              </a:rPr>
              <a:t>Create:</a:t>
            </a:r>
          </a:p>
          <a:p>
            <a:pPr algn="l" marL="1512655" indent="-504218" lvl="2">
              <a:lnSpc>
                <a:spcPts val="4554"/>
              </a:lnSpc>
              <a:buFont typeface="Arial"/>
              <a:buChar char="⚬"/>
            </a:pPr>
            <a:r>
              <a:rPr lang="en-US" sz="3503" spc="-105">
                <a:solidFill>
                  <a:srgbClr val="FFFFFF"/>
                </a:solidFill>
                <a:latin typeface="Times New Roman"/>
                <a:ea typeface="Times New Roman"/>
                <a:cs typeface="Times New Roman"/>
                <a:sym typeface="Times New Roman"/>
              </a:rPr>
              <a:t>To create a new file and allocate space for it.</a:t>
            </a:r>
          </a:p>
          <a:p>
            <a:pPr algn="l" marL="756327" indent="-378164" lvl="1">
              <a:lnSpc>
                <a:spcPts val="4554"/>
              </a:lnSpc>
              <a:buAutoNum type="arabicPeriod" startAt="1"/>
            </a:pPr>
            <a:r>
              <a:rPr lang="en-US" sz="3503" spc="-105">
                <a:solidFill>
                  <a:srgbClr val="FFFFFF"/>
                </a:solidFill>
                <a:latin typeface="Times New Roman"/>
                <a:ea typeface="Times New Roman"/>
                <a:cs typeface="Times New Roman"/>
                <a:sym typeface="Times New Roman"/>
              </a:rPr>
              <a:t>Open:</a:t>
            </a:r>
          </a:p>
          <a:p>
            <a:pPr algn="l" marL="1512655" indent="-504218" lvl="2">
              <a:lnSpc>
                <a:spcPts val="4554"/>
              </a:lnSpc>
              <a:buFont typeface="Arial"/>
              <a:buChar char="⚬"/>
            </a:pPr>
            <a:r>
              <a:rPr lang="en-US" sz="3503" spc="-105">
                <a:solidFill>
                  <a:srgbClr val="FFFFFF"/>
                </a:solidFill>
                <a:latin typeface="Times New Roman"/>
                <a:ea typeface="Times New Roman"/>
                <a:cs typeface="Times New Roman"/>
                <a:sym typeface="Times New Roman"/>
              </a:rPr>
              <a:t>To open an existing file for reading, writing, or updating.</a:t>
            </a:r>
          </a:p>
          <a:p>
            <a:pPr algn="l" marL="697213" indent="-348607" lvl="1">
              <a:lnSpc>
                <a:spcPts val="4198"/>
              </a:lnSpc>
              <a:buAutoNum type="arabicPeriod" startAt="1"/>
            </a:pPr>
            <a:r>
              <a:rPr lang="en-US" sz="3229" spc="-96">
                <a:solidFill>
                  <a:srgbClr val="FFFFFF"/>
                </a:solidFill>
                <a:latin typeface="Times New Roman"/>
                <a:ea typeface="Times New Roman"/>
                <a:cs typeface="Times New Roman"/>
                <a:sym typeface="Times New Roman"/>
              </a:rPr>
              <a:t>Read:</a:t>
            </a:r>
          </a:p>
          <a:p>
            <a:pPr algn="l" marL="1630883" indent="-543628" lvl="2">
              <a:lnSpc>
                <a:spcPts val="4910"/>
              </a:lnSpc>
              <a:buFont typeface="Arial"/>
              <a:buChar char="⚬"/>
            </a:pPr>
            <a:r>
              <a:rPr lang="en-US" sz="3776" spc="-113">
                <a:solidFill>
                  <a:srgbClr val="FFFFFF"/>
                </a:solidFill>
                <a:latin typeface="Times New Roman"/>
                <a:ea typeface="Times New Roman"/>
                <a:cs typeface="Times New Roman"/>
                <a:sym typeface="Times New Roman"/>
              </a:rPr>
              <a:t>To read data or contents from a file.</a:t>
            </a:r>
          </a:p>
          <a:p>
            <a:pPr algn="l" marL="756327" indent="-378164" lvl="1">
              <a:lnSpc>
                <a:spcPts val="4554"/>
              </a:lnSpc>
              <a:buAutoNum type="arabicPeriod" startAt="1"/>
            </a:pPr>
            <a:r>
              <a:rPr lang="en-US" sz="3503" spc="-105">
                <a:solidFill>
                  <a:srgbClr val="FFFFFF"/>
                </a:solidFill>
                <a:latin typeface="Times New Roman"/>
                <a:ea typeface="Times New Roman"/>
                <a:cs typeface="Times New Roman"/>
                <a:sym typeface="Times New Roman"/>
              </a:rPr>
              <a:t>Write:</a:t>
            </a:r>
          </a:p>
          <a:p>
            <a:pPr algn="l" marL="1512655" indent="-504218" lvl="2">
              <a:lnSpc>
                <a:spcPts val="4554"/>
              </a:lnSpc>
              <a:buFont typeface="Arial"/>
              <a:buChar char="⚬"/>
            </a:pPr>
            <a:r>
              <a:rPr lang="en-US" sz="3503" spc="-105">
                <a:solidFill>
                  <a:srgbClr val="FFFFFF"/>
                </a:solidFill>
                <a:latin typeface="Times New Roman"/>
                <a:ea typeface="Times New Roman"/>
                <a:cs typeface="Times New Roman"/>
                <a:sym typeface="Times New Roman"/>
              </a:rPr>
              <a:t>To write or add new data to a file.</a:t>
            </a:r>
          </a:p>
          <a:p>
            <a:pPr algn="l">
              <a:lnSpc>
                <a:spcPts val="4554"/>
              </a:lnSpc>
            </a:pPr>
            <a:r>
              <a:rPr lang="en-US" sz="3503" spc="-105">
                <a:solidFill>
                  <a:srgbClr val="FFFFFF"/>
                </a:solidFill>
                <a:latin typeface="Times New Roman"/>
                <a:ea typeface="Times New Roman"/>
                <a:cs typeface="Times New Roman"/>
                <a:sym typeface="Times New Roman"/>
              </a:rPr>
              <a:t>     5.Close:</a:t>
            </a:r>
          </a:p>
          <a:p>
            <a:pPr algn="l" marL="1512655" indent="-504218" lvl="2">
              <a:lnSpc>
                <a:spcPts val="4554"/>
              </a:lnSpc>
              <a:buFont typeface="Arial"/>
              <a:buChar char="⚬"/>
            </a:pPr>
            <a:r>
              <a:rPr lang="en-US" sz="3503" spc="-105">
                <a:solidFill>
                  <a:srgbClr val="FFFFFF"/>
                </a:solidFill>
                <a:latin typeface="Times New Roman"/>
                <a:ea typeface="Times New Roman"/>
                <a:cs typeface="Times New Roman"/>
                <a:sym typeface="Times New Roman"/>
              </a:rPr>
              <a:t>After the work done all access get finished</a:t>
            </a:r>
          </a:p>
          <a:p>
            <a:pPr algn="l">
              <a:lnSpc>
                <a:spcPts val="4554"/>
              </a:lnSpc>
            </a:pPr>
          </a:p>
          <a:p>
            <a:pPr algn="l">
              <a:lnSpc>
                <a:spcPts val="4554"/>
              </a:lnSpc>
            </a:pPr>
          </a:p>
          <a:p>
            <a:pPr algn="l">
              <a:lnSpc>
                <a:spcPts val="4554"/>
              </a:lnSpc>
            </a:pPr>
          </a:p>
          <a:p>
            <a:pPr algn="l">
              <a:lnSpc>
                <a:spcPts val="4554"/>
              </a:lnSpc>
            </a:pPr>
          </a:p>
          <a:p>
            <a:pPr algn="l">
              <a:lnSpc>
                <a:spcPts val="4554"/>
              </a:lnSpc>
            </a:pPr>
          </a:p>
          <a:p>
            <a:pPr algn="l">
              <a:lnSpc>
                <a:spcPts val="4554"/>
              </a:lnSpc>
            </a:pPr>
          </a:p>
          <a:p>
            <a:pPr algn="l">
              <a:lnSpc>
                <a:spcPts val="4554"/>
              </a:lnSpc>
            </a:pPr>
          </a:p>
          <a:p>
            <a:pPr algn="l">
              <a:lnSpc>
                <a:spcPts val="4554"/>
              </a:lnSpc>
            </a:pPr>
          </a:p>
          <a:p>
            <a:pPr algn="l">
              <a:lnSpc>
                <a:spcPts val="4554"/>
              </a:lnSpc>
            </a:pPr>
          </a:p>
          <a:p>
            <a:pPr algn="l">
              <a:lnSpc>
                <a:spcPts val="4554"/>
              </a:lnSpc>
            </a:pPr>
          </a:p>
          <a:p>
            <a:pPr algn="l">
              <a:lnSpc>
                <a:spcPts val="4554"/>
              </a:lnSpc>
            </a:pP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true" rot="0">
            <a:off x="14011825" y="8773668"/>
            <a:ext cx="3247475" cy="472360"/>
          </a:xfrm>
          <a:custGeom>
            <a:avLst/>
            <a:gdLst/>
            <a:ahLst/>
            <a:cxnLst/>
            <a:rect r="r" b="b" t="t" l="l"/>
            <a:pathLst>
              <a:path h="472360" w="3247475">
                <a:moveTo>
                  <a:pt x="0" y="472360"/>
                </a:moveTo>
                <a:lnTo>
                  <a:pt x="3247475" y="472360"/>
                </a:lnTo>
                <a:lnTo>
                  <a:pt x="3247475" y="0"/>
                </a:lnTo>
                <a:lnTo>
                  <a:pt x="0" y="0"/>
                </a:lnTo>
                <a:lnTo>
                  <a:pt x="0" y="4723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739742" y="1266825"/>
            <a:ext cx="9813703" cy="949892"/>
          </a:xfrm>
          <a:prstGeom prst="rect">
            <a:avLst/>
          </a:prstGeom>
        </p:spPr>
        <p:txBody>
          <a:bodyPr anchor="t" rtlCol="false" tIns="0" lIns="0" bIns="0" rIns="0">
            <a:spAutoFit/>
          </a:bodyPr>
          <a:lstStyle/>
          <a:p>
            <a:pPr algn="l">
              <a:lnSpc>
                <a:spcPts val="6814"/>
              </a:lnSpc>
            </a:pPr>
            <a:r>
              <a:rPr lang="en-US" sz="7833" spc="-383">
                <a:solidFill>
                  <a:srgbClr val="38B6FF"/>
                </a:solidFill>
                <a:latin typeface="Norwester"/>
                <a:ea typeface="Norwester"/>
                <a:cs typeface="Norwester"/>
                <a:sym typeface="Norwester"/>
              </a:rPr>
              <a:t>FILE ALLOCATION METHODS</a:t>
            </a:r>
          </a:p>
        </p:txBody>
      </p:sp>
      <p:sp>
        <p:nvSpPr>
          <p:cNvPr name="TextBox 5" id="5"/>
          <p:cNvSpPr txBox="true"/>
          <p:nvPr/>
        </p:nvSpPr>
        <p:spPr>
          <a:xfrm rot="0">
            <a:off x="2294692" y="3130631"/>
            <a:ext cx="13698617" cy="6584067"/>
          </a:xfrm>
          <a:prstGeom prst="rect">
            <a:avLst/>
          </a:prstGeom>
        </p:spPr>
        <p:txBody>
          <a:bodyPr anchor="t" rtlCol="false" tIns="0" lIns="0" bIns="0" rIns="0">
            <a:spAutoFit/>
          </a:bodyPr>
          <a:lstStyle/>
          <a:p>
            <a:pPr algn="l">
              <a:lnSpc>
                <a:spcPts val="5550"/>
              </a:lnSpc>
            </a:pPr>
            <a:r>
              <a:rPr lang="en-US" sz="4269" spc="-128">
                <a:solidFill>
                  <a:srgbClr val="FFFFFF"/>
                </a:solidFill>
                <a:latin typeface="Times New Roman"/>
                <a:ea typeface="Times New Roman"/>
                <a:cs typeface="Times New Roman"/>
                <a:sym typeface="Times New Roman"/>
              </a:rPr>
              <a:t>The allocation methods define how the files are stored in the disk blocks. There are three main disk space or file allocation methods.</a:t>
            </a:r>
          </a:p>
          <a:p>
            <a:pPr algn="l" marL="921789" indent="-460894" lvl="1">
              <a:lnSpc>
                <a:spcPts val="5550"/>
              </a:lnSpc>
              <a:buFont typeface="Arial"/>
              <a:buChar char="•"/>
            </a:pPr>
            <a:r>
              <a:rPr lang="en-US" sz="4269" spc="-128">
                <a:solidFill>
                  <a:srgbClr val="FFFFFF"/>
                </a:solidFill>
                <a:latin typeface="Times New Roman"/>
                <a:ea typeface="Times New Roman"/>
                <a:cs typeface="Times New Roman"/>
                <a:sym typeface="Times New Roman"/>
              </a:rPr>
              <a:t>Contiguous Allocation</a:t>
            </a:r>
          </a:p>
          <a:p>
            <a:pPr algn="l" marL="921789" indent="-460894" lvl="1">
              <a:lnSpc>
                <a:spcPts val="5550"/>
              </a:lnSpc>
              <a:buFont typeface="Arial"/>
              <a:buChar char="•"/>
            </a:pPr>
            <a:r>
              <a:rPr lang="en-US" sz="4269" spc="-128">
                <a:solidFill>
                  <a:srgbClr val="FFFFFF"/>
                </a:solidFill>
                <a:latin typeface="Times New Roman"/>
                <a:ea typeface="Times New Roman"/>
                <a:cs typeface="Times New Roman"/>
                <a:sym typeface="Times New Roman"/>
              </a:rPr>
              <a:t>Non Contigous Allocation</a:t>
            </a:r>
          </a:p>
          <a:p>
            <a:pPr algn="l">
              <a:lnSpc>
                <a:spcPts val="5550"/>
              </a:lnSpc>
            </a:pPr>
            <a:r>
              <a:rPr lang="en-US" sz="4269" spc="-128">
                <a:solidFill>
                  <a:srgbClr val="FFFFFF"/>
                </a:solidFill>
                <a:latin typeface="Times New Roman"/>
                <a:ea typeface="Times New Roman"/>
                <a:cs typeface="Times New Roman"/>
                <a:sym typeface="Times New Roman"/>
              </a:rPr>
              <a:t>         </a:t>
            </a:r>
            <a:r>
              <a:rPr lang="en-US" sz="4269" spc="-128">
                <a:solidFill>
                  <a:srgbClr val="FFFFFF"/>
                </a:solidFill>
                <a:latin typeface="Times New Roman"/>
                <a:ea typeface="Times New Roman"/>
                <a:cs typeface="Times New Roman"/>
                <a:sym typeface="Times New Roman"/>
              </a:rPr>
              <a:t>Linked Allocation</a:t>
            </a:r>
          </a:p>
          <a:p>
            <a:pPr algn="l">
              <a:lnSpc>
                <a:spcPts val="5550"/>
              </a:lnSpc>
            </a:pPr>
            <a:r>
              <a:rPr lang="en-US" sz="4269" spc="-128">
                <a:solidFill>
                  <a:srgbClr val="FFFFFF"/>
                </a:solidFill>
                <a:latin typeface="Times New Roman"/>
                <a:ea typeface="Times New Roman"/>
                <a:cs typeface="Times New Roman"/>
                <a:sym typeface="Times New Roman"/>
              </a:rPr>
              <a:t>         </a:t>
            </a:r>
            <a:r>
              <a:rPr lang="en-US" sz="4269" spc="-128">
                <a:solidFill>
                  <a:srgbClr val="FFFFFF"/>
                </a:solidFill>
                <a:latin typeface="Times New Roman"/>
                <a:ea typeface="Times New Roman"/>
                <a:cs typeface="Times New Roman"/>
                <a:sym typeface="Times New Roman"/>
              </a:rPr>
              <a:t>Indexed Allocation</a:t>
            </a:r>
          </a:p>
          <a:p>
            <a:pPr algn="l">
              <a:lnSpc>
                <a:spcPts val="5550"/>
              </a:lnSpc>
            </a:pPr>
            <a:r>
              <a:rPr lang="en-US" sz="4269" spc="-128">
                <a:solidFill>
                  <a:srgbClr val="FFFFFF"/>
                </a:solidFill>
                <a:latin typeface="Times New Roman"/>
                <a:ea typeface="Times New Roman"/>
                <a:cs typeface="Times New Roman"/>
                <a:sym typeface="Times New Roman"/>
              </a:rPr>
              <a:t>The main idea behind these methods is to provide Efficient disk space utilization &amp; Fast access to the file blocks.</a:t>
            </a:r>
          </a:p>
          <a:p>
            <a:pPr algn="l">
              <a:lnSpc>
                <a:spcPts val="3730"/>
              </a:lnSpc>
            </a:pPr>
          </a:p>
          <a:p>
            <a:pPr algn="l">
              <a:lnSpc>
                <a:spcPts val="3730"/>
              </a:lnSpc>
            </a:pP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true" rot="0">
            <a:off x="14011825" y="8773668"/>
            <a:ext cx="3247475" cy="472360"/>
          </a:xfrm>
          <a:custGeom>
            <a:avLst/>
            <a:gdLst/>
            <a:ahLst/>
            <a:cxnLst/>
            <a:rect r="r" b="b" t="t" l="l"/>
            <a:pathLst>
              <a:path h="472360" w="3247475">
                <a:moveTo>
                  <a:pt x="0" y="472360"/>
                </a:moveTo>
                <a:lnTo>
                  <a:pt x="3247475" y="472360"/>
                </a:lnTo>
                <a:lnTo>
                  <a:pt x="3247475" y="0"/>
                </a:lnTo>
                <a:lnTo>
                  <a:pt x="0" y="0"/>
                </a:lnTo>
                <a:lnTo>
                  <a:pt x="0" y="4723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034965" y="3314045"/>
            <a:ext cx="8143279" cy="5822210"/>
          </a:xfrm>
          <a:custGeom>
            <a:avLst/>
            <a:gdLst/>
            <a:ahLst/>
            <a:cxnLst/>
            <a:rect r="r" b="b" t="t" l="l"/>
            <a:pathLst>
              <a:path h="5822210" w="8143279">
                <a:moveTo>
                  <a:pt x="0" y="0"/>
                </a:moveTo>
                <a:lnTo>
                  <a:pt x="8143279" y="0"/>
                </a:lnTo>
                <a:lnTo>
                  <a:pt x="8143279" y="5822210"/>
                </a:lnTo>
                <a:lnTo>
                  <a:pt x="0" y="5822210"/>
                </a:lnTo>
                <a:lnTo>
                  <a:pt x="0" y="0"/>
                </a:lnTo>
                <a:close/>
              </a:path>
            </a:pathLst>
          </a:custGeom>
          <a:blipFill>
            <a:blip r:embed="rId5"/>
            <a:stretch>
              <a:fillRect l="0" t="0" r="0" b="0"/>
            </a:stretch>
          </a:blipFill>
        </p:spPr>
      </p:sp>
      <p:sp>
        <p:nvSpPr>
          <p:cNvPr name="TextBox 5" id="5"/>
          <p:cNvSpPr txBox="true"/>
          <p:nvPr/>
        </p:nvSpPr>
        <p:spPr>
          <a:xfrm rot="0">
            <a:off x="4719020" y="941501"/>
            <a:ext cx="9292805" cy="970665"/>
          </a:xfrm>
          <a:prstGeom prst="rect">
            <a:avLst/>
          </a:prstGeom>
        </p:spPr>
        <p:txBody>
          <a:bodyPr anchor="t" rtlCol="false" tIns="0" lIns="0" bIns="0" rIns="0">
            <a:spAutoFit/>
          </a:bodyPr>
          <a:lstStyle/>
          <a:p>
            <a:pPr algn="l">
              <a:lnSpc>
                <a:spcPts val="6902"/>
              </a:lnSpc>
            </a:pPr>
            <a:r>
              <a:rPr lang="en-US" sz="7933" spc="-388">
                <a:solidFill>
                  <a:srgbClr val="38B6FF"/>
                </a:solidFill>
                <a:latin typeface="Norwester"/>
                <a:ea typeface="Norwester"/>
                <a:cs typeface="Norwester"/>
                <a:sym typeface="Norwester"/>
              </a:rPr>
              <a:t>CONTIGUOUS ALLOCATION</a:t>
            </a:r>
          </a:p>
        </p:txBody>
      </p:sp>
      <p:sp>
        <p:nvSpPr>
          <p:cNvPr name="TextBox 6" id="6"/>
          <p:cNvSpPr txBox="true"/>
          <p:nvPr/>
        </p:nvSpPr>
        <p:spPr>
          <a:xfrm rot="0">
            <a:off x="741245" y="2647837"/>
            <a:ext cx="9664955" cy="7438569"/>
          </a:xfrm>
          <a:prstGeom prst="rect">
            <a:avLst/>
          </a:prstGeom>
        </p:spPr>
        <p:txBody>
          <a:bodyPr anchor="t" rtlCol="false" tIns="0" lIns="0" bIns="0" rIns="0">
            <a:spAutoFit/>
          </a:bodyPr>
          <a:lstStyle/>
          <a:p>
            <a:pPr algn="l">
              <a:lnSpc>
                <a:spcPts val="2971"/>
              </a:lnSpc>
            </a:pPr>
            <a:r>
              <a:rPr lang="en-US" sz="2285" spc="-68">
                <a:solidFill>
                  <a:srgbClr val="FFFFFF"/>
                </a:solidFill>
                <a:latin typeface="Times New Roman"/>
                <a:ea typeface="Times New Roman"/>
                <a:cs typeface="Times New Roman"/>
                <a:sym typeface="Times New Roman"/>
              </a:rPr>
              <a:t>Contiguous Allocation</a:t>
            </a:r>
          </a:p>
          <a:p>
            <a:pPr algn="l" marL="493534" indent="-246767" lvl="1">
              <a:lnSpc>
                <a:spcPts val="2971"/>
              </a:lnSpc>
              <a:buFont typeface="Arial"/>
              <a:buChar char="•"/>
            </a:pPr>
            <a:r>
              <a:rPr lang="en-US" sz="2285" spc="-68">
                <a:solidFill>
                  <a:srgbClr val="FFFFFF"/>
                </a:solidFill>
                <a:latin typeface="Times New Roman"/>
                <a:ea typeface="Times New Roman"/>
                <a:cs typeface="Times New Roman"/>
                <a:sym typeface="Times New Roman"/>
              </a:rPr>
              <a:t>Each file occupies a set of contiguous (adjacent) blocks on the disk.</a:t>
            </a:r>
          </a:p>
          <a:p>
            <a:pPr algn="l" marL="493534" indent="-246767" lvl="1">
              <a:lnSpc>
                <a:spcPts val="2971"/>
              </a:lnSpc>
              <a:buFont typeface="Arial"/>
              <a:buChar char="•"/>
            </a:pPr>
            <a:r>
              <a:rPr lang="en-US" sz="2285" spc="-68">
                <a:solidFill>
                  <a:srgbClr val="FFFFFF"/>
                </a:solidFill>
                <a:latin typeface="Times New Roman"/>
                <a:ea typeface="Times New Roman"/>
                <a:cs typeface="Times New Roman"/>
                <a:sym typeface="Times New Roman"/>
              </a:rPr>
              <a:t>The directory stores the starting block and length of the file.</a:t>
            </a:r>
          </a:p>
          <a:p>
            <a:pPr algn="l" marL="493534" indent="-246767" lvl="1">
              <a:lnSpc>
                <a:spcPts val="2971"/>
              </a:lnSpc>
              <a:buFont typeface="Arial"/>
              <a:buChar char="•"/>
            </a:pPr>
            <a:r>
              <a:rPr lang="en-US" sz="2285" spc="-68">
                <a:solidFill>
                  <a:srgbClr val="FFFFFF"/>
                </a:solidFill>
                <a:latin typeface="Times New Roman"/>
                <a:ea typeface="Times New Roman"/>
                <a:cs typeface="Times New Roman"/>
                <a:sym typeface="Times New Roman"/>
              </a:rPr>
              <a:t>Address of starting block</a:t>
            </a:r>
          </a:p>
          <a:p>
            <a:pPr algn="l" marL="493534" indent="-246767" lvl="1">
              <a:lnSpc>
                <a:spcPts val="2971"/>
              </a:lnSpc>
              <a:buFont typeface="Arial"/>
              <a:buChar char="•"/>
            </a:pPr>
            <a:r>
              <a:rPr lang="en-US" sz="2285" spc="-68">
                <a:solidFill>
                  <a:srgbClr val="FFFFFF"/>
                </a:solidFill>
                <a:latin typeface="Times New Roman"/>
                <a:ea typeface="Times New Roman"/>
                <a:cs typeface="Times New Roman"/>
                <a:sym typeface="Times New Roman"/>
              </a:rPr>
              <a:t>Length of the allocated portion.</a:t>
            </a:r>
          </a:p>
          <a:p>
            <a:pPr algn="l" marL="493534" indent="-246767" lvl="1">
              <a:lnSpc>
                <a:spcPts val="2971"/>
              </a:lnSpc>
              <a:buFont typeface="Arial"/>
              <a:buChar char="•"/>
            </a:pPr>
            <a:r>
              <a:rPr lang="en-US" sz="2285" spc="-68">
                <a:solidFill>
                  <a:srgbClr val="FFFFFF"/>
                </a:solidFill>
                <a:latin typeface="Times New Roman"/>
                <a:ea typeface="Times New Roman"/>
                <a:cs typeface="Times New Roman"/>
                <a:sym typeface="Times New Roman"/>
              </a:rPr>
              <a:t>Example: If a file requires n blocks and is given a block b as the starting location, then the blocks assigned to the file will be</a:t>
            </a:r>
          </a:p>
          <a:p>
            <a:pPr algn="l">
              <a:lnSpc>
                <a:spcPts val="2971"/>
              </a:lnSpc>
            </a:pPr>
            <a:r>
              <a:rPr lang="en-US" sz="2285" spc="-68">
                <a:solidFill>
                  <a:srgbClr val="FFFFFF"/>
                </a:solidFill>
                <a:latin typeface="Times New Roman"/>
                <a:ea typeface="Times New Roman"/>
                <a:cs typeface="Times New Roman"/>
                <a:sym typeface="Times New Roman"/>
              </a:rPr>
              <a:t>        b, b+1, b+2,......b+n-1. </a:t>
            </a:r>
          </a:p>
          <a:p>
            <a:pPr algn="l">
              <a:lnSpc>
                <a:spcPts val="2971"/>
              </a:lnSpc>
            </a:pPr>
          </a:p>
          <a:p>
            <a:pPr algn="l">
              <a:lnSpc>
                <a:spcPts val="2971"/>
              </a:lnSpc>
            </a:pPr>
            <a:r>
              <a:rPr lang="en-US" sz="2285" spc="-68">
                <a:solidFill>
                  <a:srgbClr val="FFFFFF"/>
                </a:solidFill>
                <a:latin typeface="Times New Roman"/>
                <a:ea typeface="Times New Roman"/>
                <a:cs typeface="Times New Roman"/>
                <a:sym typeface="Times New Roman"/>
              </a:rPr>
              <a:t>📘 Diagram:</a:t>
            </a:r>
          </a:p>
          <a:p>
            <a:pPr algn="l">
              <a:lnSpc>
                <a:spcPts val="2971"/>
              </a:lnSpc>
            </a:pPr>
          </a:p>
          <a:p>
            <a:pPr algn="l">
              <a:lnSpc>
                <a:spcPts val="2971"/>
              </a:lnSpc>
            </a:pPr>
            <a:r>
              <a:rPr lang="en-US" sz="2285" spc="-68">
                <a:solidFill>
                  <a:srgbClr val="FFFFFF"/>
                </a:solidFill>
                <a:latin typeface="Times New Roman"/>
                <a:ea typeface="Times New Roman"/>
                <a:cs typeface="Times New Roman"/>
                <a:sym typeface="Times New Roman"/>
              </a:rPr>
              <a:t>[File A] → [Block 2][Block 3][Block 4]</a:t>
            </a:r>
          </a:p>
          <a:p>
            <a:pPr algn="l">
              <a:lnSpc>
                <a:spcPts val="2971"/>
              </a:lnSpc>
            </a:pPr>
            <a:r>
              <a:rPr lang="en-US" sz="2285" spc="-68">
                <a:solidFill>
                  <a:srgbClr val="FFFFFF"/>
                </a:solidFill>
                <a:latin typeface="Times New Roman"/>
                <a:ea typeface="Times New Roman"/>
                <a:cs typeface="Times New Roman"/>
                <a:sym typeface="Times New Roman"/>
              </a:rPr>
              <a:t>✅ Advantages:</a:t>
            </a:r>
          </a:p>
          <a:p>
            <a:pPr algn="l" marL="493534" indent="-246767" lvl="1">
              <a:lnSpc>
                <a:spcPts val="2971"/>
              </a:lnSpc>
              <a:buAutoNum type="arabicPeriod" startAt="1"/>
            </a:pPr>
            <a:r>
              <a:rPr lang="en-US" sz="2285" spc="-68">
                <a:solidFill>
                  <a:srgbClr val="FFFFFF"/>
                </a:solidFill>
                <a:latin typeface="Times New Roman"/>
                <a:ea typeface="Times New Roman"/>
                <a:cs typeface="Times New Roman"/>
                <a:sym typeface="Times New Roman"/>
              </a:rPr>
              <a:t>Fast sequential and direct access.</a:t>
            </a:r>
          </a:p>
          <a:p>
            <a:pPr algn="l" marL="493534" indent="-246767" lvl="1">
              <a:lnSpc>
                <a:spcPts val="2971"/>
              </a:lnSpc>
              <a:buAutoNum type="arabicPeriod" startAt="1"/>
            </a:pPr>
            <a:r>
              <a:rPr lang="en-US" sz="2285" spc="-68">
                <a:solidFill>
                  <a:srgbClr val="FFFFFF"/>
                </a:solidFill>
                <a:latin typeface="Times New Roman"/>
                <a:ea typeface="Times New Roman"/>
                <a:cs typeface="Times New Roman"/>
                <a:sym typeface="Times New Roman"/>
              </a:rPr>
              <a:t>Simple to implement and manage.</a:t>
            </a:r>
          </a:p>
          <a:p>
            <a:pPr algn="l">
              <a:lnSpc>
                <a:spcPts val="2971"/>
              </a:lnSpc>
            </a:pPr>
            <a:r>
              <a:rPr lang="en-US" sz="2285" spc="-68">
                <a:solidFill>
                  <a:srgbClr val="FFFFFF"/>
                </a:solidFill>
                <a:latin typeface="Times New Roman"/>
                <a:ea typeface="Times New Roman"/>
                <a:cs typeface="Times New Roman"/>
                <a:sym typeface="Times New Roman"/>
              </a:rPr>
              <a:t>❌ Disadvantages:</a:t>
            </a:r>
          </a:p>
          <a:p>
            <a:pPr algn="l" marL="493534" indent="-246767" lvl="1">
              <a:lnSpc>
                <a:spcPts val="2971"/>
              </a:lnSpc>
              <a:buAutoNum type="arabicPeriod" startAt="1"/>
            </a:pPr>
            <a:r>
              <a:rPr lang="en-US" sz="2285" spc="-68">
                <a:solidFill>
                  <a:srgbClr val="FFFFFF"/>
                </a:solidFill>
                <a:latin typeface="Times New Roman"/>
                <a:ea typeface="Times New Roman"/>
                <a:cs typeface="Times New Roman"/>
                <a:sym typeface="Times New Roman"/>
              </a:rPr>
              <a:t>Causes external fragmentation.</a:t>
            </a:r>
          </a:p>
          <a:p>
            <a:pPr algn="l" marL="493534" indent="-246767" lvl="1">
              <a:lnSpc>
                <a:spcPts val="2971"/>
              </a:lnSpc>
              <a:buAutoNum type="arabicPeriod" startAt="1"/>
            </a:pPr>
            <a:r>
              <a:rPr lang="en-US" sz="2285" spc="-68">
                <a:solidFill>
                  <a:srgbClr val="FFFFFF"/>
                </a:solidFill>
                <a:latin typeface="Times New Roman"/>
                <a:ea typeface="Times New Roman"/>
                <a:cs typeface="Times New Roman"/>
                <a:sym typeface="Times New Roman"/>
              </a:rPr>
              <a:t>Difficult to grow files (no free space next to it).</a:t>
            </a:r>
          </a:p>
          <a:p>
            <a:pPr algn="l">
              <a:lnSpc>
                <a:spcPts val="2971"/>
              </a:lnSpc>
            </a:pPr>
          </a:p>
          <a:p>
            <a:pPr algn="l">
              <a:lnSpc>
                <a:spcPts val="2971"/>
              </a:lnSpc>
            </a:pP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true" rot="0">
            <a:off x="14011825" y="8773668"/>
            <a:ext cx="3247475" cy="472360"/>
          </a:xfrm>
          <a:custGeom>
            <a:avLst/>
            <a:gdLst/>
            <a:ahLst/>
            <a:cxnLst/>
            <a:rect r="r" b="b" t="t" l="l"/>
            <a:pathLst>
              <a:path h="472360" w="3247475">
                <a:moveTo>
                  <a:pt x="0" y="472360"/>
                </a:moveTo>
                <a:lnTo>
                  <a:pt x="3247475" y="472360"/>
                </a:lnTo>
                <a:lnTo>
                  <a:pt x="3247475" y="0"/>
                </a:lnTo>
                <a:lnTo>
                  <a:pt x="0" y="0"/>
                </a:lnTo>
                <a:lnTo>
                  <a:pt x="0" y="4723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032274" y="3332865"/>
            <a:ext cx="7706136" cy="5519520"/>
          </a:xfrm>
          <a:custGeom>
            <a:avLst/>
            <a:gdLst/>
            <a:ahLst/>
            <a:cxnLst/>
            <a:rect r="r" b="b" t="t" l="l"/>
            <a:pathLst>
              <a:path h="5519520" w="7706136">
                <a:moveTo>
                  <a:pt x="0" y="0"/>
                </a:moveTo>
                <a:lnTo>
                  <a:pt x="7706137" y="0"/>
                </a:lnTo>
                <a:lnTo>
                  <a:pt x="7706137" y="5519520"/>
                </a:lnTo>
                <a:lnTo>
                  <a:pt x="0" y="5519520"/>
                </a:lnTo>
                <a:lnTo>
                  <a:pt x="0" y="0"/>
                </a:lnTo>
                <a:close/>
              </a:path>
            </a:pathLst>
          </a:custGeom>
          <a:blipFill>
            <a:blip r:embed="rId5"/>
            <a:stretch>
              <a:fillRect l="0" t="0" r="0" b="0"/>
            </a:stretch>
          </a:blipFill>
        </p:spPr>
      </p:sp>
      <p:sp>
        <p:nvSpPr>
          <p:cNvPr name="TextBox 5" id="5"/>
          <p:cNvSpPr txBox="true"/>
          <p:nvPr/>
        </p:nvSpPr>
        <p:spPr>
          <a:xfrm rot="0">
            <a:off x="4719020" y="941501"/>
            <a:ext cx="8019889" cy="970665"/>
          </a:xfrm>
          <a:prstGeom prst="rect">
            <a:avLst/>
          </a:prstGeom>
        </p:spPr>
        <p:txBody>
          <a:bodyPr anchor="t" rtlCol="false" tIns="0" lIns="0" bIns="0" rIns="0">
            <a:spAutoFit/>
          </a:bodyPr>
          <a:lstStyle/>
          <a:p>
            <a:pPr algn="l">
              <a:lnSpc>
                <a:spcPts val="6902"/>
              </a:lnSpc>
            </a:pPr>
            <a:r>
              <a:rPr lang="en-US" sz="7933" spc="-388">
                <a:solidFill>
                  <a:srgbClr val="38B6FF"/>
                </a:solidFill>
                <a:latin typeface="Norwester"/>
                <a:ea typeface="Norwester"/>
                <a:cs typeface="Norwester"/>
                <a:sym typeface="Norwester"/>
              </a:rPr>
              <a:t>LINKED ALLOCATION</a:t>
            </a:r>
          </a:p>
        </p:txBody>
      </p:sp>
      <p:sp>
        <p:nvSpPr>
          <p:cNvPr name="TextBox 6" id="6"/>
          <p:cNvSpPr txBox="true"/>
          <p:nvPr/>
        </p:nvSpPr>
        <p:spPr>
          <a:xfrm rot="0">
            <a:off x="617933" y="2861130"/>
            <a:ext cx="9822753" cy="6700608"/>
          </a:xfrm>
          <a:prstGeom prst="rect">
            <a:avLst/>
          </a:prstGeom>
        </p:spPr>
        <p:txBody>
          <a:bodyPr anchor="t" rtlCol="false" tIns="0" lIns="0" bIns="0" rIns="0">
            <a:spAutoFit/>
          </a:bodyPr>
          <a:lstStyle/>
          <a:p>
            <a:pPr algn="l" marL="502381" indent="-251190" lvl="1">
              <a:lnSpc>
                <a:spcPts val="3024"/>
              </a:lnSpc>
              <a:buFont typeface="Arial"/>
              <a:buChar char="•"/>
            </a:pPr>
            <a:r>
              <a:rPr lang="en-US" sz="2326" spc="-69">
                <a:solidFill>
                  <a:srgbClr val="FFFFFF"/>
                </a:solidFill>
                <a:latin typeface="Times New Roman"/>
                <a:ea typeface="Times New Roman"/>
                <a:cs typeface="Times New Roman"/>
                <a:sym typeface="Times New Roman"/>
              </a:rPr>
              <a:t>Each file is a linked list of disk blocks scattered anywhere on the disk.</a:t>
            </a:r>
          </a:p>
          <a:p>
            <a:pPr algn="l" marL="502381" indent="-251190" lvl="1">
              <a:lnSpc>
                <a:spcPts val="3024"/>
              </a:lnSpc>
              <a:buFont typeface="Arial"/>
              <a:buChar char="•"/>
            </a:pPr>
            <a:r>
              <a:rPr lang="en-US" sz="2326" spc="-69">
                <a:solidFill>
                  <a:srgbClr val="FFFFFF"/>
                </a:solidFill>
                <a:latin typeface="Times New Roman"/>
                <a:ea typeface="Times New Roman"/>
                <a:cs typeface="Times New Roman"/>
                <a:sym typeface="Times New Roman"/>
              </a:rPr>
              <a:t>Each block contains a pointer to the next block.</a:t>
            </a:r>
          </a:p>
          <a:p>
            <a:pPr algn="l" marL="502381" indent="-251190" lvl="1">
              <a:lnSpc>
                <a:spcPts val="3024"/>
              </a:lnSpc>
              <a:buFont typeface="Arial"/>
              <a:buChar char="•"/>
            </a:pPr>
            <a:r>
              <a:rPr lang="en-US" sz="2326" spc="-69">
                <a:solidFill>
                  <a:srgbClr val="FFFFFF"/>
                </a:solidFill>
                <a:latin typeface="Times New Roman"/>
                <a:ea typeface="Times New Roman"/>
                <a:cs typeface="Times New Roman"/>
                <a:sym typeface="Times New Roman"/>
              </a:rPr>
              <a:t>The disk blocks can be scattered anywhere on the disk. The directory entry contains a pointer to the starting and the ending file block.</a:t>
            </a:r>
          </a:p>
          <a:p>
            <a:pPr algn="l" marL="502381" indent="-251190" lvl="1">
              <a:lnSpc>
                <a:spcPts val="3024"/>
              </a:lnSpc>
              <a:buFont typeface="Arial"/>
              <a:buChar char="•"/>
            </a:pPr>
            <a:r>
              <a:rPr lang="en-US" sz="2326" spc="-69">
                <a:solidFill>
                  <a:srgbClr val="FFFFFF"/>
                </a:solidFill>
                <a:latin typeface="Times New Roman"/>
                <a:ea typeface="Times New Roman"/>
                <a:cs typeface="Times New Roman"/>
                <a:sym typeface="Times New Roman"/>
              </a:rPr>
              <a:t>Each block contains a pointer to the next block occupied by the file.</a:t>
            </a:r>
          </a:p>
          <a:p>
            <a:pPr algn="l" marL="502381" indent="-251190" lvl="1">
              <a:lnSpc>
                <a:spcPts val="3024"/>
              </a:lnSpc>
              <a:buFont typeface="Arial"/>
              <a:buChar char="•"/>
            </a:pPr>
            <a:r>
              <a:rPr lang="en-US" sz="2326" spc="-69">
                <a:solidFill>
                  <a:srgbClr val="FFFFFF"/>
                </a:solidFill>
                <a:latin typeface="Times New Roman"/>
                <a:ea typeface="Times New Roman"/>
                <a:cs typeface="Times New Roman"/>
                <a:sym typeface="Times New Roman"/>
              </a:rPr>
              <a:t>Example: The file 'jeep' in following image shows how the blocks are randomly distributed. The last block (25) contains -1 indicating a null pointer and does not point to any other block.bh</a:t>
            </a:r>
          </a:p>
          <a:p>
            <a:pPr algn="l">
              <a:lnSpc>
                <a:spcPts val="3024"/>
              </a:lnSpc>
            </a:pPr>
            <a:r>
              <a:rPr lang="en-US" sz="2326" spc="-69">
                <a:solidFill>
                  <a:srgbClr val="FFFFFF"/>
                </a:solidFill>
                <a:latin typeface="Times New Roman"/>
                <a:ea typeface="Times New Roman"/>
                <a:cs typeface="Times New Roman"/>
                <a:sym typeface="Times New Roman"/>
              </a:rPr>
              <a:t>📘 Diagram:</a:t>
            </a:r>
          </a:p>
          <a:p>
            <a:pPr algn="l">
              <a:lnSpc>
                <a:spcPts val="3024"/>
              </a:lnSpc>
            </a:pPr>
          </a:p>
          <a:p>
            <a:pPr algn="l">
              <a:lnSpc>
                <a:spcPts val="3024"/>
              </a:lnSpc>
            </a:pPr>
            <a:r>
              <a:rPr lang="en-US" sz="2326" spc="-69">
                <a:solidFill>
                  <a:srgbClr val="FFFFFF"/>
                </a:solidFill>
                <a:latin typeface="Times New Roman"/>
                <a:ea typeface="Times New Roman"/>
                <a:cs typeface="Times New Roman"/>
                <a:sym typeface="Times New Roman"/>
              </a:rPr>
              <a:t>[File B] → [Block 9] → [Block 13] → [Block 18] → [NULL]</a:t>
            </a:r>
          </a:p>
          <a:p>
            <a:pPr algn="l">
              <a:lnSpc>
                <a:spcPts val="3024"/>
              </a:lnSpc>
            </a:pPr>
            <a:r>
              <a:rPr lang="en-US" sz="2326" spc="-69">
                <a:solidFill>
                  <a:srgbClr val="FFFFFF"/>
                </a:solidFill>
                <a:latin typeface="Times New Roman"/>
                <a:ea typeface="Times New Roman"/>
                <a:cs typeface="Times New Roman"/>
                <a:sym typeface="Times New Roman"/>
              </a:rPr>
              <a:t>✅ Advantages:</a:t>
            </a:r>
          </a:p>
          <a:p>
            <a:pPr algn="l" marL="502381" indent="-251190" lvl="1">
              <a:lnSpc>
                <a:spcPts val="3024"/>
              </a:lnSpc>
              <a:buFont typeface="Arial"/>
              <a:buChar char="•"/>
            </a:pPr>
            <a:r>
              <a:rPr lang="en-US" sz="2326" spc="-69">
                <a:solidFill>
                  <a:srgbClr val="FFFFFF"/>
                </a:solidFill>
                <a:latin typeface="Times New Roman"/>
                <a:ea typeface="Times New Roman"/>
                <a:cs typeface="Times New Roman"/>
                <a:sym typeface="Times New Roman"/>
              </a:rPr>
              <a:t>No external fragmentation.</a:t>
            </a:r>
          </a:p>
          <a:p>
            <a:pPr algn="l" marL="502381" indent="-251190" lvl="1">
              <a:lnSpc>
                <a:spcPts val="3024"/>
              </a:lnSpc>
              <a:buFont typeface="Arial"/>
              <a:buChar char="•"/>
            </a:pPr>
            <a:r>
              <a:rPr lang="en-US" sz="2326" spc="-69">
                <a:solidFill>
                  <a:srgbClr val="FFFFFF"/>
                </a:solidFill>
                <a:latin typeface="Times New Roman"/>
                <a:ea typeface="Times New Roman"/>
                <a:cs typeface="Times New Roman"/>
                <a:sym typeface="Times New Roman"/>
              </a:rPr>
              <a:t>Easy to expand files dynamically.</a:t>
            </a:r>
          </a:p>
          <a:p>
            <a:pPr algn="l">
              <a:lnSpc>
                <a:spcPts val="3024"/>
              </a:lnSpc>
            </a:pPr>
            <a:r>
              <a:rPr lang="en-US" sz="2326" spc="-69">
                <a:solidFill>
                  <a:srgbClr val="FFFFFF"/>
                </a:solidFill>
                <a:latin typeface="Times New Roman"/>
                <a:ea typeface="Times New Roman"/>
                <a:cs typeface="Times New Roman"/>
                <a:sym typeface="Times New Roman"/>
              </a:rPr>
              <a:t>❌ Disadvantages:</a:t>
            </a:r>
          </a:p>
          <a:p>
            <a:pPr algn="l" marL="502381" indent="-251190" lvl="1">
              <a:lnSpc>
                <a:spcPts val="3024"/>
              </a:lnSpc>
              <a:buFont typeface="Arial"/>
              <a:buChar char="•"/>
            </a:pPr>
            <a:r>
              <a:rPr lang="en-US" sz="2326" spc="-69">
                <a:solidFill>
                  <a:srgbClr val="FFFFFF"/>
                </a:solidFill>
                <a:latin typeface="Times New Roman"/>
                <a:ea typeface="Times New Roman"/>
                <a:cs typeface="Times New Roman"/>
                <a:sym typeface="Times New Roman"/>
              </a:rPr>
              <a:t>Slow direct access (must follow pointers).</a:t>
            </a:r>
          </a:p>
          <a:p>
            <a:pPr algn="l" marL="502381" indent="-251190" lvl="1">
              <a:lnSpc>
                <a:spcPts val="3024"/>
              </a:lnSpc>
              <a:buFont typeface="Arial"/>
              <a:buChar char="•"/>
            </a:pPr>
            <a:r>
              <a:rPr lang="en-US" sz="2326" spc="-69">
                <a:solidFill>
                  <a:srgbClr val="FFFFFF"/>
                </a:solidFill>
                <a:latin typeface="Times New Roman"/>
                <a:ea typeface="Times New Roman"/>
                <a:cs typeface="Times New Roman"/>
                <a:sym typeface="Times New Roman"/>
              </a:rPr>
              <a:t>Pointer corruption may break the chain.</a:t>
            </a:r>
          </a:p>
          <a:p>
            <a:pPr algn="l">
              <a:lnSpc>
                <a:spcPts val="2040"/>
              </a:lnSpc>
            </a:pP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true" rot="0">
            <a:off x="14011825" y="8773668"/>
            <a:ext cx="3247475" cy="472360"/>
          </a:xfrm>
          <a:custGeom>
            <a:avLst/>
            <a:gdLst/>
            <a:ahLst/>
            <a:cxnLst/>
            <a:rect r="r" b="b" t="t" l="l"/>
            <a:pathLst>
              <a:path h="472360" w="3247475">
                <a:moveTo>
                  <a:pt x="0" y="472360"/>
                </a:moveTo>
                <a:lnTo>
                  <a:pt x="3247475" y="472360"/>
                </a:lnTo>
                <a:lnTo>
                  <a:pt x="3247475" y="0"/>
                </a:lnTo>
                <a:lnTo>
                  <a:pt x="0" y="0"/>
                </a:lnTo>
                <a:lnTo>
                  <a:pt x="0" y="4723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9833475" y="3024362"/>
            <a:ext cx="8356699" cy="5985486"/>
          </a:xfrm>
          <a:custGeom>
            <a:avLst/>
            <a:gdLst/>
            <a:ahLst/>
            <a:cxnLst/>
            <a:rect r="r" b="b" t="t" l="l"/>
            <a:pathLst>
              <a:path h="5985486" w="8356699">
                <a:moveTo>
                  <a:pt x="0" y="0"/>
                </a:moveTo>
                <a:lnTo>
                  <a:pt x="8356699" y="0"/>
                </a:lnTo>
                <a:lnTo>
                  <a:pt x="8356699" y="5985486"/>
                </a:lnTo>
                <a:lnTo>
                  <a:pt x="0" y="5985486"/>
                </a:lnTo>
                <a:lnTo>
                  <a:pt x="0" y="0"/>
                </a:lnTo>
                <a:close/>
              </a:path>
            </a:pathLst>
          </a:custGeom>
          <a:blipFill>
            <a:blip r:embed="rId5"/>
            <a:stretch>
              <a:fillRect l="0" t="0" r="0" b="0"/>
            </a:stretch>
          </a:blipFill>
        </p:spPr>
      </p:sp>
      <p:sp>
        <p:nvSpPr>
          <p:cNvPr name="TextBox 5" id="5"/>
          <p:cNvSpPr txBox="true"/>
          <p:nvPr/>
        </p:nvSpPr>
        <p:spPr>
          <a:xfrm rot="0">
            <a:off x="5219228" y="910148"/>
            <a:ext cx="12068647" cy="843035"/>
          </a:xfrm>
          <a:prstGeom prst="rect">
            <a:avLst/>
          </a:prstGeom>
        </p:spPr>
        <p:txBody>
          <a:bodyPr anchor="t" rtlCol="false" tIns="0" lIns="0" bIns="0" rIns="0">
            <a:spAutoFit/>
          </a:bodyPr>
          <a:lstStyle/>
          <a:p>
            <a:pPr algn="l">
              <a:lnSpc>
                <a:spcPts val="6032"/>
              </a:lnSpc>
            </a:pPr>
            <a:r>
              <a:rPr lang="en-US" sz="6933" spc="-339">
                <a:solidFill>
                  <a:srgbClr val="38B6FF"/>
                </a:solidFill>
                <a:latin typeface="Norwester"/>
                <a:ea typeface="Norwester"/>
                <a:cs typeface="Norwester"/>
                <a:sym typeface="Norwester"/>
              </a:rPr>
              <a:t>INDEXED ALLOCATION</a:t>
            </a:r>
          </a:p>
        </p:txBody>
      </p:sp>
      <p:sp>
        <p:nvSpPr>
          <p:cNvPr name="TextBox 6" id="6"/>
          <p:cNvSpPr txBox="true"/>
          <p:nvPr/>
        </p:nvSpPr>
        <p:spPr>
          <a:xfrm rot="0">
            <a:off x="510813" y="2799034"/>
            <a:ext cx="9195170" cy="6853438"/>
          </a:xfrm>
          <a:prstGeom prst="rect">
            <a:avLst/>
          </a:prstGeom>
        </p:spPr>
        <p:txBody>
          <a:bodyPr anchor="t" rtlCol="false" tIns="0" lIns="0" bIns="0" rIns="0">
            <a:spAutoFit/>
          </a:bodyPr>
          <a:lstStyle/>
          <a:p>
            <a:pPr algn="l" marL="530950" indent="-265475" lvl="1">
              <a:lnSpc>
                <a:spcPts val="3197"/>
              </a:lnSpc>
              <a:buFont typeface="Arial"/>
              <a:buChar char="•"/>
            </a:pPr>
            <a:r>
              <a:rPr lang="en-US" sz="2459" spc="-73">
                <a:solidFill>
                  <a:srgbClr val="FFFFFF"/>
                </a:solidFill>
                <a:latin typeface="Times New Roman"/>
                <a:ea typeface="Times New Roman"/>
                <a:cs typeface="Times New Roman"/>
                <a:sym typeface="Times New Roman"/>
              </a:rPr>
              <a:t>Each file has an index block that stores the addresses of all its data blocks.</a:t>
            </a:r>
          </a:p>
          <a:p>
            <a:pPr algn="l" marL="530950" indent="-265475" lvl="1">
              <a:lnSpc>
                <a:spcPts val="3197"/>
              </a:lnSpc>
              <a:buFont typeface="Arial"/>
              <a:buChar char="•"/>
            </a:pPr>
            <a:r>
              <a:rPr lang="en-US" sz="2459" spc="-73">
                <a:solidFill>
                  <a:srgbClr val="FFFFFF"/>
                </a:solidFill>
                <a:latin typeface="Times New Roman"/>
                <a:ea typeface="Times New Roman"/>
                <a:cs typeface="Times New Roman"/>
                <a:sym typeface="Times New Roman"/>
              </a:rPr>
              <a:t>The directory entry points to this index block.</a:t>
            </a:r>
          </a:p>
          <a:p>
            <a:pPr algn="l" marL="530950" indent="-265475" lvl="1">
              <a:lnSpc>
                <a:spcPts val="3197"/>
              </a:lnSpc>
              <a:buFont typeface="Arial"/>
              <a:buChar char="•"/>
            </a:pPr>
            <a:r>
              <a:rPr lang="en-US" sz="2459" spc="-73">
                <a:solidFill>
                  <a:srgbClr val="FFFFFF"/>
                </a:solidFill>
                <a:latin typeface="Times New Roman"/>
                <a:ea typeface="Times New Roman"/>
                <a:cs typeface="Times New Roman"/>
                <a:sym typeface="Times New Roman"/>
              </a:rPr>
              <a:t>In this scheme, a special block known as the Index block contains the pointers to all the blocks occupied by a file. Here,</a:t>
            </a:r>
          </a:p>
          <a:p>
            <a:pPr algn="l" marL="530950" indent="-265475" lvl="1">
              <a:lnSpc>
                <a:spcPts val="3197"/>
              </a:lnSpc>
              <a:buFont typeface="Arial"/>
              <a:buChar char="•"/>
            </a:pPr>
            <a:r>
              <a:rPr lang="en-US" sz="2459" spc="-73">
                <a:solidFill>
                  <a:srgbClr val="FFFFFF"/>
                </a:solidFill>
                <a:latin typeface="Times New Roman"/>
                <a:ea typeface="Times New Roman"/>
                <a:cs typeface="Times New Roman"/>
                <a:sym typeface="Times New Roman"/>
              </a:rPr>
              <a:t>Each file has its own index block.</a:t>
            </a:r>
          </a:p>
          <a:p>
            <a:pPr algn="l" marL="530950" indent="-265475" lvl="1">
              <a:lnSpc>
                <a:spcPts val="3197"/>
              </a:lnSpc>
              <a:buFont typeface="Arial"/>
              <a:buChar char="•"/>
            </a:pPr>
            <a:r>
              <a:rPr lang="en-US" sz="2459" spc="-73">
                <a:solidFill>
                  <a:srgbClr val="FFFFFF"/>
                </a:solidFill>
                <a:latin typeface="Times New Roman"/>
                <a:ea typeface="Times New Roman"/>
                <a:cs typeface="Times New Roman"/>
                <a:sym typeface="Times New Roman"/>
              </a:rPr>
              <a:t>The i</a:t>
            </a:r>
            <a:r>
              <a:rPr lang="en-US" sz="2459" spc="-73">
                <a:solidFill>
                  <a:srgbClr val="FFFFFF"/>
                </a:solidFill>
                <a:latin typeface="Times New Roman"/>
                <a:ea typeface="Times New Roman"/>
                <a:cs typeface="Times New Roman"/>
                <a:sym typeface="Times New Roman"/>
              </a:rPr>
              <a:t>th</a:t>
            </a:r>
            <a:r>
              <a:rPr lang="en-US" sz="2459" spc="-73">
                <a:solidFill>
                  <a:srgbClr val="FFFFFF"/>
                </a:solidFill>
                <a:latin typeface="Times New Roman"/>
                <a:ea typeface="Times New Roman"/>
                <a:cs typeface="Times New Roman"/>
                <a:sym typeface="Times New Roman"/>
              </a:rPr>
              <a:t> entry in the index block contains the disk address of the i</a:t>
            </a:r>
            <a:r>
              <a:rPr lang="en-US" sz="2459" spc="-73">
                <a:solidFill>
                  <a:srgbClr val="FFFFFF"/>
                </a:solidFill>
                <a:latin typeface="Times New Roman"/>
                <a:ea typeface="Times New Roman"/>
                <a:cs typeface="Times New Roman"/>
                <a:sym typeface="Times New Roman"/>
              </a:rPr>
              <a:t>th</a:t>
            </a:r>
            <a:r>
              <a:rPr lang="en-US" sz="2459" spc="-73">
                <a:solidFill>
                  <a:srgbClr val="FFFFFF"/>
                </a:solidFill>
                <a:latin typeface="Times New Roman"/>
                <a:ea typeface="Times New Roman"/>
                <a:cs typeface="Times New Roman"/>
                <a:sym typeface="Times New Roman"/>
              </a:rPr>
              <a:t> file block.</a:t>
            </a:r>
          </a:p>
          <a:p>
            <a:pPr algn="l" marL="530950" indent="-265475" lvl="1">
              <a:lnSpc>
                <a:spcPts val="3197"/>
              </a:lnSpc>
              <a:buFont typeface="Arial"/>
              <a:buChar char="•"/>
            </a:pPr>
            <a:r>
              <a:rPr lang="en-US" sz="2459" spc="-73">
                <a:solidFill>
                  <a:srgbClr val="FFFFFF"/>
                </a:solidFill>
                <a:latin typeface="Times New Roman"/>
                <a:ea typeface="Times New Roman"/>
                <a:cs typeface="Times New Roman"/>
                <a:sym typeface="Times New Roman"/>
              </a:rPr>
              <a:t>The directory entry contains the address of the index block as shown in the image</a:t>
            </a:r>
          </a:p>
          <a:p>
            <a:pPr algn="l">
              <a:lnSpc>
                <a:spcPts val="3197"/>
              </a:lnSpc>
            </a:pPr>
          </a:p>
          <a:p>
            <a:pPr algn="l">
              <a:lnSpc>
                <a:spcPts val="3197"/>
              </a:lnSpc>
            </a:pPr>
            <a:r>
              <a:rPr lang="en-US" sz="2459" spc="-73">
                <a:solidFill>
                  <a:srgbClr val="FFFFFF"/>
                </a:solidFill>
                <a:latin typeface="Times New Roman"/>
                <a:ea typeface="Times New Roman"/>
                <a:cs typeface="Times New Roman"/>
                <a:sym typeface="Times New Roman"/>
              </a:rPr>
              <a:t>✅ Advantages:</a:t>
            </a:r>
          </a:p>
          <a:p>
            <a:pPr algn="l" marL="530950" indent="-265475" lvl="1">
              <a:lnSpc>
                <a:spcPts val="3197"/>
              </a:lnSpc>
              <a:buFont typeface="Arial"/>
              <a:buChar char="•"/>
            </a:pPr>
            <a:r>
              <a:rPr lang="en-US" sz="2459" spc="-73">
                <a:solidFill>
                  <a:srgbClr val="FFFFFF"/>
                </a:solidFill>
                <a:latin typeface="Times New Roman"/>
                <a:ea typeface="Times New Roman"/>
                <a:cs typeface="Times New Roman"/>
                <a:sym typeface="Times New Roman"/>
              </a:rPr>
              <a:t>Supports direct and sequential access.</a:t>
            </a:r>
          </a:p>
          <a:p>
            <a:pPr algn="l" marL="530950" indent="-265475" lvl="1">
              <a:lnSpc>
                <a:spcPts val="3197"/>
              </a:lnSpc>
              <a:buFont typeface="Arial"/>
              <a:buChar char="•"/>
            </a:pPr>
            <a:r>
              <a:rPr lang="en-US" sz="2459" spc="-73">
                <a:solidFill>
                  <a:srgbClr val="FFFFFF"/>
                </a:solidFill>
                <a:latin typeface="Times New Roman"/>
                <a:ea typeface="Times New Roman"/>
                <a:cs typeface="Times New Roman"/>
                <a:sym typeface="Times New Roman"/>
              </a:rPr>
              <a:t>No external fragmentation.</a:t>
            </a:r>
          </a:p>
          <a:p>
            <a:pPr algn="l">
              <a:lnSpc>
                <a:spcPts val="3197"/>
              </a:lnSpc>
            </a:pPr>
            <a:r>
              <a:rPr lang="en-US" sz="2459" spc="-73">
                <a:solidFill>
                  <a:srgbClr val="FFFFFF"/>
                </a:solidFill>
                <a:latin typeface="Times New Roman"/>
                <a:ea typeface="Times New Roman"/>
                <a:cs typeface="Times New Roman"/>
                <a:sym typeface="Times New Roman"/>
              </a:rPr>
              <a:t>❌ Disadvantages:</a:t>
            </a:r>
          </a:p>
          <a:p>
            <a:pPr algn="l" marL="530950" indent="-265475" lvl="1">
              <a:lnSpc>
                <a:spcPts val="3197"/>
              </a:lnSpc>
              <a:buFont typeface="Arial"/>
              <a:buChar char="•"/>
            </a:pPr>
            <a:r>
              <a:rPr lang="en-US" sz="2459" spc="-73">
                <a:solidFill>
                  <a:srgbClr val="FFFFFF"/>
                </a:solidFill>
                <a:latin typeface="Times New Roman"/>
                <a:ea typeface="Times New Roman"/>
                <a:cs typeface="Times New Roman"/>
                <a:sym typeface="Times New Roman"/>
              </a:rPr>
              <a:t>Extra space needed for the index block.</a:t>
            </a:r>
          </a:p>
          <a:p>
            <a:pPr algn="l" marL="530950" indent="-265475" lvl="1">
              <a:lnSpc>
                <a:spcPts val="3197"/>
              </a:lnSpc>
              <a:buFont typeface="Arial"/>
              <a:buChar char="•"/>
            </a:pPr>
            <a:r>
              <a:rPr lang="en-US" sz="2459" spc="-73">
                <a:solidFill>
                  <a:srgbClr val="FFFFFF"/>
                </a:solidFill>
                <a:latin typeface="Times New Roman"/>
                <a:ea typeface="Times New Roman"/>
                <a:cs typeface="Times New Roman"/>
                <a:sym typeface="Times New Roman"/>
              </a:rPr>
              <a:t>Managing large files may need multiple index blocks.</a:t>
            </a:r>
          </a:p>
          <a:p>
            <a:pPr algn="l">
              <a:lnSpc>
                <a:spcPts val="3197"/>
              </a:lnSpc>
            </a:pP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true" rot="0">
            <a:off x="8661676" y="8785940"/>
            <a:ext cx="3247475" cy="472360"/>
          </a:xfrm>
          <a:custGeom>
            <a:avLst/>
            <a:gdLst/>
            <a:ahLst/>
            <a:cxnLst/>
            <a:rect r="r" b="b" t="t" l="l"/>
            <a:pathLst>
              <a:path h="472360" w="3247475">
                <a:moveTo>
                  <a:pt x="0" y="472360"/>
                </a:moveTo>
                <a:lnTo>
                  <a:pt x="3247475" y="472360"/>
                </a:lnTo>
                <a:lnTo>
                  <a:pt x="3247475" y="0"/>
                </a:lnTo>
                <a:lnTo>
                  <a:pt x="0" y="0"/>
                </a:lnTo>
                <a:lnTo>
                  <a:pt x="0" y="4723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718395" y="1761169"/>
            <a:ext cx="13136084" cy="9458961"/>
          </a:xfrm>
          <a:prstGeom prst="rect">
            <a:avLst/>
          </a:prstGeom>
        </p:spPr>
        <p:txBody>
          <a:bodyPr anchor="t" rtlCol="false" tIns="0" lIns="0" bIns="0" rIns="0">
            <a:spAutoFit/>
          </a:bodyPr>
          <a:lstStyle/>
          <a:p>
            <a:pPr algn="l">
              <a:lnSpc>
                <a:spcPts val="3899"/>
              </a:lnSpc>
            </a:pPr>
            <a:r>
              <a:rPr lang="en-US" sz="2999" spc="-89">
                <a:solidFill>
                  <a:srgbClr val="FFFFFF"/>
                </a:solidFill>
                <a:latin typeface="Times New Roman"/>
                <a:ea typeface="Times New Roman"/>
                <a:cs typeface="Times New Roman"/>
                <a:sym typeface="Times New Roman"/>
              </a:rPr>
              <a:t>The operating system uses directories to track where files are stored, just like using folders to organise papers.</a:t>
            </a:r>
          </a:p>
          <a:p>
            <a:pPr algn="l" marL="647690" indent="-323845" lvl="1">
              <a:lnSpc>
                <a:spcPts val="3899"/>
              </a:lnSpc>
              <a:buFont typeface="Arial"/>
              <a:buChar char="•"/>
            </a:pPr>
            <a:r>
              <a:rPr lang="en-US" sz="2999" spc="-89">
                <a:solidFill>
                  <a:srgbClr val="FFFFFF"/>
                </a:solidFill>
                <a:latin typeface="Times New Roman"/>
                <a:ea typeface="Times New Roman"/>
                <a:cs typeface="Times New Roman"/>
                <a:sym typeface="Times New Roman"/>
              </a:rPr>
              <a:t>Different directory structures can be used to suit various organisational needs.</a:t>
            </a:r>
          </a:p>
          <a:p>
            <a:pPr algn="l" marL="647690" indent="-323845" lvl="1">
              <a:lnSpc>
                <a:spcPts val="3899"/>
              </a:lnSpc>
              <a:buFont typeface="Arial"/>
              <a:buChar char="•"/>
            </a:pPr>
            <a:r>
              <a:rPr lang="en-US" sz="2999" spc="-89">
                <a:solidFill>
                  <a:srgbClr val="FFFFFF"/>
                </a:solidFill>
                <a:latin typeface="Times New Roman"/>
                <a:ea typeface="Times New Roman"/>
                <a:cs typeface="Times New Roman"/>
                <a:sym typeface="Times New Roman"/>
              </a:rPr>
              <a:t>Understanding directory structures helps in organising and accessing files more easily.</a:t>
            </a:r>
          </a:p>
          <a:p>
            <a:pPr algn="l">
              <a:lnSpc>
                <a:spcPts val="3899"/>
              </a:lnSpc>
            </a:pPr>
            <a:r>
              <a:rPr lang="en-US" sz="2999" spc="-89">
                <a:solidFill>
                  <a:srgbClr val="FFFFFF"/>
                </a:solidFill>
                <a:latin typeface="Times New Roman"/>
                <a:ea typeface="Times New Roman"/>
                <a:cs typeface="Times New Roman"/>
                <a:sym typeface="Times New Roman"/>
              </a:rPr>
              <a:t>By using these structures, it becomes simpler to manage and navigate files on your computer.</a:t>
            </a:r>
          </a:p>
          <a:p>
            <a:pPr algn="l">
              <a:lnSpc>
                <a:spcPts val="3899"/>
              </a:lnSpc>
            </a:pPr>
          </a:p>
          <a:p>
            <a:pPr algn="l">
              <a:lnSpc>
                <a:spcPts val="3899"/>
              </a:lnSpc>
            </a:pPr>
          </a:p>
          <a:p>
            <a:pPr algn="l">
              <a:lnSpc>
                <a:spcPts val="3899"/>
              </a:lnSpc>
            </a:pPr>
            <a:r>
              <a:rPr lang="en-US" sz="2999" spc="-89">
                <a:solidFill>
                  <a:srgbClr val="FFFFFF"/>
                </a:solidFill>
                <a:latin typeface="Times New Roman"/>
                <a:ea typeface="Times New Roman"/>
                <a:cs typeface="Times New Roman"/>
                <a:sym typeface="Times New Roman"/>
              </a:rPr>
              <a:t>Different Types of Directories in OS</a:t>
            </a:r>
          </a:p>
          <a:p>
            <a:pPr algn="l">
              <a:lnSpc>
                <a:spcPts val="3899"/>
              </a:lnSpc>
            </a:pPr>
            <a:r>
              <a:rPr lang="en-US" sz="2999" spc="-89">
                <a:solidFill>
                  <a:srgbClr val="FFFFFF"/>
                </a:solidFill>
                <a:latin typeface="Times New Roman"/>
                <a:ea typeface="Times New Roman"/>
                <a:cs typeface="Times New Roman"/>
                <a:sym typeface="Times New Roman"/>
              </a:rPr>
              <a:t>In an operating system, there are different types of directory structures that help organise and manage files efficiently. Each type of directory has its own way of arranging files and directories, offering unique benefits and features. These are</a:t>
            </a:r>
          </a:p>
          <a:p>
            <a:pPr algn="l" marL="647690" indent="-323845" lvl="1">
              <a:lnSpc>
                <a:spcPts val="3899"/>
              </a:lnSpc>
              <a:buFont typeface="Arial"/>
              <a:buChar char="•"/>
            </a:pPr>
            <a:r>
              <a:rPr lang="en-US" sz="2999" spc="-89">
                <a:solidFill>
                  <a:srgbClr val="FFFFFF"/>
                </a:solidFill>
                <a:latin typeface="Times New Roman"/>
                <a:ea typeface="Times New Roman"/>
                <a:cs typeface="Times New Roman"/>
                <a:sym typeface="Times New Roman"/>
              </a:rPr>
              <a:t>Single-Level Directory</a:t>
            </a:r>
          </a:p>
          <a:p>
            <a:pPr algn="l" marL="647690" indent="-323845" lvl="1">
              <a:lnSpc>
                <a:spcPts val="3899"/>
              </a:lnSpc>
              <a:buFont typeface="Arial"/>
              <a:buChar char="•"/>
            </a:pPr>
            <a:r>
              <a:rPr lang="en-US" sz="2999" spc="-89">
                <a:solidFill>
                  <a:srgbClr val="FFFFFF"/>
                </a:solidFill>
                <a:latin typeface="Times New Roman"/>
                <a:ea typeface="Times New Roman"/>
                <a:cs typeface="Times New Roman"/>
                <a:sym typeface="Times New Roman"/>
              </a:rPr>
              <a:t>Two-Level Directory</a:t>
            </a:r>
          </a:p>
          <a:p>
            <a:pPr algn="l" marL="647690" indent="-323845" lvl="1">
              <a:lnSpc>
                <a:spcPts val="3899"/>
              </a:lnSpc>
              <a:buFont typeface="Arial"/>
              <a:buChar char="•"/>
            </a:pPr>
            <a:r>
              <a:rPr lang="en-US" sz="2999" spc="-89">
                <a:solidFill>
                  <a:srgbClr val="FFFFFF"/>
                </a:solidFill>
                <a:latin typeface="Times New Roman"/>
                <a:ea typeface="Times New Roman"/>
                <a:cs typeface="Times New Roman"/>
                <a:sym typeface="Times New Roman"/>
              </a:rPr>
              <a:t>Tree Structure/ Hierarchical Structure</a:t>
            </a:r>
          </a:p>
          <a:p>
            <a:pPr algn="l">
              <a:lnSpc>
                <a:spcPts val="5719"/>
              </a:lnSpc>
            </a:pPr>
          </a:p>
          <a:p>
            <a:pPr algn="l">
              <a:lnSpc>
                <a:spcPts val="5719"/>
              </a:lnSpc>
            </a:pPr>
          </a:p>
          <a:p>
            <a:pPr algn="l">
              <a:lnSpc>
                <a:spcPts val="5719"/>
              </a:lnSpc>
            </a:pPr>
          </a:p>
        </p:txBody>
      </p:sp>
      <p:sp>
        <p:nvSpPr>
          <p:cNvPr name="TextBox 5" id="5"/>
          <p:cNvSpPr txBox="true"/>
          <p:nvPr/>
        </p:nvSpPr>
        <p:spPr>
          <a:xfrm rot="0">
            <a:off x="3204831" y="668312"/>
            <a:ext cx="11629073" cy="871629"/>
          </a:xfrm>
          <a:prstGeom prst="rect">
            <a:avLst/>
          </a:prstGeom>
        </p:spPr>
        <p:txBody>
          <a:bodyPr anchor="t" rtlCol="false" tIns="0" lIns="0" bIns="0" rIns="0">
            <a:spAutoFit/>
          </a:bodyPr>
          <a:lstStyle/>
          <a:p>
            <a:pPr algn="ctr">
              <a:lnSpc>
                <a:spcPts val="7004"/>
              </a:lnSpc>
              <a:spcBef>
                <a:spcPct val="0"/>
              </a:spcBef>
            </a:pPr>
            <a:r>
              <a:rPr lang="en-US" sz="5306" spc="-260">
                <a:solidFill>
                  <a:srgbClr val="FFFFFF"/>
                </a:solidFill>
                <a:latin typeface="Norwester"/>
                <a:ea typeface="Norwester"/>
                <a:cs typeface="Norwester"/>
                <a:sym typeface="Norwester"/>
              </a:rPr>
              <a:t>STRUCTURES OF DIRECTORY IN OPERATING SYSTEM</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0">
            <a:off x="10403072" y="2445422"/>
            <a:ext cx="6676739" cy="3361903"/>
          </a:xfrm>
          <a:custGeom>
            <a:avLst/>
            <a:gdLst/>
            <a:ahLst/>
            <a:cxnLst/>
            <a:rect r="r" b="b" t="t" l="l"/>
            <a:pathLst>
              <a:path h="3361903" w="6676739">
                <a:moveTo>
                  <a:pt x="0" y="0"/>
                </a:moveTo>
                <a:lnTo>
                  <a:pt x="6676739" y="0"/>
                </a:lnTo>
                <a:lnTo>
                  <a:pt x="6676739" y="3361902"/>
                </a:lnTo>
                <a:lnTo>
                  <a:pt x="0" y="3361902"/>
                </a:lnTo>
                <a:lnTo>
                  <a:pt x="0" y="0"/>
                </a:lnTo>
                <a:close/>
              </a:path>
            </a:pathLst>
          </a:custGeom>
          <a:blipFill>
            <a:blip r:embed="rId3"/>
            <a:stretch>
              <a:fillRect l="0" t="0" r="0" b="0"/>
            </a:stretch>
          </a:blipFill>
        </p:spPr>
      </p:sp>
      <p:sp>
        <p:nvSpPr>
          <p:cNvPr name="TextBox 4" id="4"/>
          <p:cNvSpPr txBox="true"/>
          <p:nvPr/>
        </p:nvSpPr>
        <p:spPr>
          <a:xfrm rot="0">
            <a:off x="1347576" y="5456439"/>
            <a:ext cx="8812304" cy="3538958"/>
          </a:xfrm>
          <a:prstGeom prst="rect">
            <a:avLst/>
          </a:prstGeom>
        </p:spPr>
        <p:txBody>
          <a:bodyPr anchor="t" rtlCol="false" tIns="0" lIns="0" bIns="0" rIns="0">
            <a:spAutoFit/>
          </a:bodyPr>
          <a:lstStyle/>
          <a:p>
            <a:pPr algn="l" marL="427915" indent="-213958" lvl="1">
              <a:lnSpc>
                <a:spcPts val="2576"/>
              </a:lnSpc>
              <a:buFont typeface="Arial"/>
              <a:buChar char="•"/>
            </a:pPr>
            <a:r>
              <a:rPr lang="en-US" sz="1982" spc="-59">
                <a:solidFill>
                  <a:srgbClr val="FFFFFF"/>
                </a:solidFill>
                <a:latin typeface="Times New Roman MT"/>
                <a:ea typeface="Times New Roman MT"/>
                <a:cs typeface="Times New Roman MT"/>
                <a:sym typeface="Times New Roman MT"/>
              </a:rPr>
              <a:t>The single-level directory is the simplest directory structure. In it, all files are contained in the same directory which makes it easy to support and understand. </a:t>
            </a:r>
          </a:p>
          <a:p>
            <a:pPr algn="l" marL="427915" indent="-213958" lvl="1">
              <a:lnSpc>
                <a:spcPts val="2576"/>
              </a:lnSpc>
              <a:buFont typeface="Arial"/>
              <a:buChar char="•"/>
            </a:pPr>
            <a:r>
              <a:rPr lang="en-US" sz="1982" spc="-59">
                <a:solidFill>
                  <a:srgbClr val="FFFFFF"/>
                </a:solidFill>
                <a:latin typeface="Times New Roman MT"/>
                <a:ea typeface="Times New Roman MT"/>
                <a:cs typeface="Times New Roman MT"/>
                <a:sym typeface="Times New Roman MT"/>
              </a:rPr>
              <a:t>A single level directory has a significant limitation, however, when the number of files increases or when the system has more than one user. Since all the files are in the same directory, they must have a unique name. If two users call their dataset test, then the unique name rule violated.</a:t>
            </a:r>
          </a:p>
          <a:p>
            <a:pPr algn="l">
              <a:lnSpc>
                <a:spcPts val="2576"/>
              </a:lnSpc>
            </a:pPr>
            <a:r>
              <a:rPr lang="en-US" sz="1982" spc="-59">
                <a:solidFill>
                  <a:srgbClr val="FFFFFF"/>
                </a:solidFill>
                <a:latin typeface="Times New Roman MT"/>
                <a:ea typeface="Times New Roman MT"/>
                <a:cs typeface="Times New Roman MT"/>
                <a:sym typeface="Times New Roman MT"/>
              </a:rPr>
              <a:t>Since it is a single directory, so its implementation is very easy.</a:t>
            </a:r>
          </a:p>
          <a:p>
            <a:pPr algn="l" marL="427915" indent="-213958" lvl="1">
              <a:lnSpc>
                <a:spcPts val="2576"/>
              </a:lnSpc>
              <a:buFont typeface="Arial"/>
              <a:buChar char="•"/>
            </a:pPr>
            <a:r>
              <a:rPr lang="en-US" sz="1982" spc="-59">
                <a:solidFill>
                  <a:srgbClr val="FFFFFF"/>
                </a:solidFill>
                <a:latin typeface="Times New Roman MT"/>
                <a:ea typeface="Times New Roman MT"/>
                <a:cs typeface="Times New Roman MT"/>
                <a:sym typeface="Times New Roman MT"/>
              </a:rPr>
              <a:t>If the files are smaller in size, searching will become faster.</a:t>
            </a:r>
          </a:p>
          <a:p>
            <a:pPr algn="l" marL="427915" indent="-213958" lvl="1">
              <a:lnSpc>
                <a:spcPts val="2576"/>
              </a:lnSpc>
              <a:buFont typeface="Arial"/>
              <a:buChar char="•"/>
            </a:pPr>
            <a:r>
              <a:rPr lang="en-US" sz="1982" spc="-59">
                <a:solidFill>
                  <a:srgbClr val="FFFFFF"/>
                </a:solidFill>
                <a:latin typeface="Times New Roman MT"/>
                <a:ea typeface="Times New Roman MT"/>
                <a:cs typeface="Times New Roman MT"/>
                <a:sym typeface="Times New Roman MT"/>
              </a:rPr>
              <a:t>The operations like file creation, searching, deletion, updating are very easy in such a directory structure.</a:t>
            </a:r>
          </a:p>
          <a:p>
            <a:pPr algn="l">
              <a:lnSpc>
                <a:spcPts val="2163"/>
              </a:lnSpc>
            </a:pPr>
          </a:p>
        </p:txBody>
      </p:sp>
      <p:sp>
        <p:nvSpPr>
          <p:cNvPr name="TextBox 5" id="5"/>
          <p:cNvSpPr txBox="true"/>
          <p:nvPr/>
        </p:nvSpPr>
        <p:spPr>
          <a:xfrm rot="0">
            <a:off x="6929226" y="695850"/>
            <a:ext cx="10330074" cy="949815"/>
          </a:xfrm>
          <a:prstGeom prst="rect">
            <a:avLst/>
          </a:prstGeom>
        </p:spPr>
        <p:txBody>
          <a:bodyPr anchor="t" rtlCol="false" tIns="0" lIns="0" bIns="0" rIns="0">
            <a:spAutoFit/>
          </a:bodyPr>
          <a:lstStyle/>
          <a:p>
            <a:pPr algn="l">
              <a:lnSpc>
                <a:spcPts val="7657"/>
              </a:lnSpc>
            </a:pPr>
            <a:r>
              <a:rPr lang="en-US" sz="5801" spc="-284">
                <a:solidFill>
                  <a:srgbClr val="38B6FF"/>
                </a:solidFill>
                <a:latin typeface="Norwester"/>
                <a:ea typeface="Norwester"/>
                <a:cs typeface="Norwester"/>
                <a:sym typeface="Norwester"/>
              </a:rPr>
              <a:t>SINGLE-LEVEL DIRECTORY</a:t>
            </a:r>
          </a:p>
        </p:txBody>
      </p:sp>
      <p:sp>
        <p:nvSpPr>
          <p:cNvPr name="TextBox 6" id="6"/>
          <p:cNvSpPr txBox="true"/>
          <p:nvPr/>
        </p:nvSpPr>
        <p:spPr>
          <a:xfrm rot="0">
            <a:off x="11169672" y="6296553"/>
            <a:ext cx="6249870" cy="2698844"/>
          </a:xfrm>
          <a:prstGeom prst="rect">
            <a:avLst/>
          </a:prstGeom>
        </p:spPr>
        <p:txBody>
          <a:bodyPr anchor="t" rtlCol="false" tIns="0" lIns="0" bIns="0" rIns="0">
            <a:spAutoFit/>
          </a:bodyPr>
          <a:lstStyle/>
          <a:p>
            <a:pPr algn="l">
              <a:lnSpc>
                <a:spcPts val="3565"/>
              </a:lnSpc>
            </a:pPr>
            <a:r>
              <a:rPr lang="en-US" sz="2742" spc="-82">
                <a:solidFill>
                  <a:srgbClr val="FFFFFF"/>
                </a:solidFill>
                <a:latin typeface="Times New Roman"/>
                <a:ea typeface="Times New Roman"/>
                <a:cs typeface="Times New Roman"/>
                <a:sym typeface="Times New Roman"/>
              </a:rPr>
              <a:t>Advantage </a:t>
            </a:r>
          </a:p>
          <a:p>
            <a:pPr algn="l">
              <a:lnSpc>
                <a:spcPts val="3565"/>
              </a:lnSpc>
            </a:pPr>
            <a:r>
              <a:rPr lang="en-US" sz="2742" spc="-82">
                <a:solidFill>
                  <a:srgbClr val="FFFFFF"/>
                </a:solidFill>
                <a:latin typeface="Times New Roman"/>
                <a:ea typeface="Times New Roman"/>
                <a:cs typeface="Times New Roman"/>
                <a:sym typeface="Times New Roman"/>
              </a:rPr>
              <a:t>1.Simple to impliment</a:t>
            </a:r>
          </a:p>
          <a:p>
            <a:pPr algn="l">
              <a:lnSpc>
                <a:spcPts val="3565"/>
              </a:lnSpc>
            </a:pPr>
            <a:r>
              <a:rPr lang="en-US" sz="2742" spc="-82">
                <a:solidFill>
                  <a:srgbClr val="FFFFFF"/>
                </a:solidFill>
                <a:latin typeface="Times New Roman"/>
                <a:ea typeface="Times New Roman"/>
                <a:cs typeface="Times New Roman"/>
                <a:sym typeface="Times New Roman"/>
              </a:rPr>
              <a:t>2.file small size ,searching is faster</a:t>
            </a:r>
          </a:p>
          <a:p>
            <a:pPr algn="l">
              <a:lnSpc>
                <a:spcPts val="3565"/>
              </a:lnSpc>
            </a:pPr>
            <a:r>
              <a:rPr lang="en-US" sz="2742" spc="-82">
                <a:solidFill>
                  <a:srgbClr val="FFFFFF"/>
                </a:solidFill>
                <a:latin typeface="Times New Roman"/>
                <a:ea typeface="Times New Roman"/>
                <a:cs typeface="Times New Roman"/>
                <a:sym typeface="Times New Roman"/>
              </a:rPr>
              <a:t>DisAdvantage</a:t>
            </a:r>
          </a:p>
          <a:p>
            <a:pPr algn="l">
              <a:lnSpc>
                <a:spcPts val="3565"/>
              </a:lnSpc>
            </a:pPr>
            <a:r>
              <a:rPr lang="en-US" sz="2742" spc="-82">
                <a:solidFill>
                  <a:srgbClr val="FFFFFF"/>
                </a:solidFill>
                <a:latin typeface="Times New Roman"/>
                <a:ea typeface="Times New Roman"/>
                <a:cs typeface="Times New Roman"/>
                <a:sym typeface="Times New Roman"/>
              </a:rPr>
              <a:t>1.Naming problem</a:t>
            </a:r>
          </a:p>
          <a:p>
            <a:pPr algn="l">
              <a:lnSpc>
                <a:spcPts val="3565"/>
              </a:lnSpc>
            </a:pPr>
            <a:r>
              <a:rPr lang="en-US" sz="2742" spc="-82">
                <a:solidFill>
                  <a:srgbClr val="FFFFFF"/>
                </a:solidFill>
                <a:latin typeface="Times New Roman"/>
                <a:ea typeface="Times New Roman"/>
                <a:cs typeface="Times New Roman"/>
                <a:sym typeface="Times New Roman"/>
              </a:rPr>
              <a:t>2 . Can not group same type of file together</a:t>
            </a:r>
          </a:p>
        </p:txBody>
      </p:sp>
      <p:sp>
        <p:nvSpPr>
          <p:cNvPr name="TextBox 7" id="7"/>
          <p:cNvSpPr txBox="true"/>
          <p:nvPr/>
        </p:nvSpPr>
        <p:spPr>
          <a:xfrm rot="0">
            <a:off x="1822340" y="2751659"/>
            <a:ext cx="7321660" cy="2332567"/>
          </a:xfrm>
          <a:prstGeom prst="rect">
            <a:avLst/>
          </a:prstGeom>
        </p:spPr>
        <p:txBody>
          <a:bodyPr anchor="t" rtlCol="false" tIns="0" lIns="0" bIns="0" rIns="0">
            <a:spAutoFit/>
          </a:bodyPr>
          <a:lstStyle/>
          <a:p>
            <a:pPr algn="l" marL="503758" indent="-251879" lvl="1">
              <a:lnSpc>
                <a:spcPts val="3033"/>
              </a:lnSpc>
              <a:spcBef>
                <a:spcPct val="0"/>
              </a:spcBef>
              <a:buAutoNum type="arabicPeriod" startAt="1"/>
            </a:pPr>
            <a:r>
              <a:rPr lang="en-US" sz="2333" spc="-69">
                <a:solidFill>
                  <a:srgbClr val="FFFFFF"/>
                </a:solidFill>
                <a:latin typeface="Times New Roman MT"/>
                <a:ea typeface="Times New Roman MT"/>
                <a:cs typeface="Times New Roman MT"/>
                <a:sym typeface="Times New Roman MT"/>
              </a:rPr>
              <a:t>Only</a:t>
            </a:r>
            <a:r>
              <a:rPr lang="en-US" sz="2333" spc="-69">
                <a:solidFill>
                  <a:srgbClr val="FFFFFF"/>
                </a:solidFill>
                <a:latin typeface="Times New Roman MT"/>
                <a:ea typeface="Times New Roman MT"/>
                <a:cs typeface="Times New Roman MT"/>
                <a:sym typeface="Times New Roman MT"/>
              </a:rPr>
              <a:t> one directory is used for the entire system.</a:t>
            </a:r>
          </a:p>
          <a:p>
            <a:pPr algn="l" marL="503758" indent="-251879" lvl="1">
              <a:lnSpc>
                <a:spcPts val="3033"/>
              </a:lnSpc>
              <a:spcBef>
                <a:spcPct val="0"/>
              </a:spcBef>
              <a:buAutoNum type="arabicPeriod" startAt="1"/>
            </a:pPr>
            <a:r>
              <a:rPr lang="en-US" sz="2333" spc="-69">
                <a:solidFill>
                  <a:srgbClr val="FFFFFF"/>
                </a:solidFill>
                <a:latin typeface="Times New Roman MT"/>
                <a:ea typeface="Times New Roman MT"/>
                <a:cs typeface="Times New Roman MT"/>
                <a:sym typeface="Times New Roman MT"/>
              </a:rPr>
              <a:t>All files of all users are stored in one place.</a:t>
            </a:r>
          </a:p>
          <a:p>
            <a:pPr algn="l" marL="503758" indent="-251879" lvl="1">
              <a:lnSpc>
                <a:spcPts val="3033"/>
              </a:lnSpc>
              <a:spcBef>
                <a:spcPct val="0"/>
              </a:spcBef>
              <a:buAutoNum type="arabicPeriod" startAt="1"/>
            </a:pPr>
            <a:r>
              <a:rPr lang="en-US" sz="2333" spc="-69">
                <a:solidFill>
                  <a:srgbClr val="FFFFFF"/>
                </a:solidFill>
                <a:latin typeface="Times New Roman MT"/>
                <a:ea typeface="Times New Roman MT"/>
                <a:cs typeface="Times New Roman MT"/>
                <a:sym typeface="Times New Roman MT"/>
              </a:rPr>
              <a:t>File names must be unique, otherwise conflict occurs.</a:t>
            </a:r>
          </a:p>
          <a:p>
            <a:pPr algn="l" marL="503758" indent="-251879" lvl="1">
              <a:lnSpc>
                <a:spcPts val="3033"/>
              </a:lnSpc>
              <a:spcBef>
                <a:spcPct val="0"/>
              </a:spcBef>
              <a:buAutoNum type="arabicPeriod" startAt="1"/>
            </a:pPr>
            <a:r>
              <a:rPr lang="en-US" sz="2333" spc="-69">
                <a:solidFill>
                  <a:srgbClr val="FFFFFF"/>
                </a:solidFill>
                <a:latin typeface="Times New Roman MT"/>
                <a:ea typeface="Times New Roman MT"/>
                <a:cs typeface="Times New Roman MT"/>
                <a:sym typeface="Times New Roman MT"/>
              </a:rPr>
              <a:t>Very simple to understand and easy to implement.</a:t>
            </a:r>
          </a:p>
          <a:p>
            <a:pPr algn="l" marL="503758" indent="-251879" lvl="1">
              <a:lnSpc>
                <a:spcPts val="3033"/>
              </a:lnSpc>
              <a:spcBef>
                <a:spcPct val="0"/>
              </a:spcBef>
              <a:buAutoNum type="arabicPeriod" startAt="1"/>
            </a:pPr>
            <a:r>
              <a:rPr lang="en-US" sz="2333" spc="-69">
                <a:solidFill>
                  <a:srgbClr val="FFFFFF"/>
                </a:solidFill>
                <a:latin typeface="Times New Roman MT"/>
                <a:ea typeface="Times New Roman MT"/>
                <a:cs typeface="Times New Roman MT"/>
                <a:sym typeface="Times New Roman MT"/>
              </a:rPr>
              <a:t>No way to organize files into folders or groups.</a:t>
            </a:r>
          </a:p>
          <a:p>
            <a:pPr algn="l">
              <a:lnSpc>
                <a:spcPts val="3033"/>
              </a:lnSpc>
              <a:spcBef>
                <a:spcPct val="0"/>
              </a:spcBef>
            </a:pP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true" rot="-5400000">
            <a:off x="15399382" y="7398382"/>
            <a:ext cx="3247475" cy="472360"/>
          </a:xfrm>
          <a:custGeom>
            <a:avLst/>
            <a:gdLst/>
            <a:ahLst/>
            <a:cxnLst/>
            <a:rect r="r" b="b" t="t" l="l"/>
            <a:pathLst>
              <a:path h="472360" w="3247475">
                <a:moveTo>
                  <a:pt x="0" y="472360"/>
                </a:moveTo>
                <a:lnTo>
                  <a:pt x="3247476" y="472360"/>
                </a:lnTo>
                <a:lnTo>
                  <a:pt x="3247476" y="0"/>
                </a:lnTo>
                <a:lnTo>
                  <a:pt x="0" y="0"/>
                </a:lnTo>
                <a:lnTo>
                  <a:pt x="0" y="4723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9511161" y="2221260"/>
            <a:ext cx="7511959" cy="3423918"/>
          </a:xfrm>
          <a:custGeom>
            <a:avLst/>
            <a:gdLst/>
            <a:ahLst/>
            <a:cxnLst/>
            <a:rect r="r" b="b" t="t" l="l"/>
            <a:pathLst>
              <a:path h="3423918" w="7511959">
                <a:moveTo>
                  <a:pt x="0" y="0"/>
                </a:moveTo>
                <a:lnTo>
                  <a:pt x="7511959" y="0"/>
                </a:lnTo>
                <a:lnTo>
                  <a:pt x="7511959" y="3423918"/>
                </a:lnTo>
                <a:lnTo>
                  <a:pt x="0" y="3423918"/>
                </a:lnTo>
                <a:lnTo>
                  <a:pt x="0" y="0"/>
                </a:lnTo>
                <a:close/>
              </a:path>
            </a:pathLst>
          </a:custGeom>
          <a:blipFill>
            <a:blip r:embed="rId5"/>
            <a:stretch>
              <a:fillRect l="0" t="0" r="0" b="0"/>
            </a:stretch>
          </a:blipFill>
        </p:spPr>
      </p:sp>
      <p:sp>
        <p:nvSpPr>
          <p:cNvPr name="TextBox 5" id="5"/>
          <p:cNvSpPr txBox="true"/>
          <p:nvPr/>
        </p:nvSpPr>
        <p:spPr>
          <a:xfrm rot="0">
            <a:off x="3645745" y="419299"/>
            <a:ext cx="14104391" cy="1133077"/>
          </a:xfrm>
          <a:prstGeom prst="rect">
            <a:avLst/>
          </a:prstGeom>
        </p:spPr>
        <p:txBody>
          <a:bodyPr anchor="t" rtlCol="false" tIns="0" lIns="0" bIns="0" rIns="0">
            <a:spAutoFit/>
          </a:bodyPr>
          <a:lstStyle/>
          <a:p>
            <a:pPr algn="l">
              <a:lnSpc>
                <a:spcPts val="9109"/>
              </a:lnSpc>
            </a:pPr>
            <a:r>
              <a:rPr lang="en-US" sz="6901" spc="-338">
                <a:solidFill>
                  <a:srgbClr val="38B6FF"/>
                </a:solidFill>
                <a:latin typeface="Norwester"/>
                <a:ea typeface="Norwester"/>
                <a:cs typeface="Norwester"/>
                <a:sym typeface="Norwester"/>
              </a:rPr>
              <a:t>            TWO-LEVEL DIRECTORY</a:t>
            </a:r>
          </a:p>
        </p:txBody>
      </p:sp>
      <p:sp>
        <p:nvSpPr>
          <p:cNvPr name="TextBox 6" id="6"/>
          <p:cNvSpPr txBox="true"/>
          <p:nvPr/>
        </p:nvSpPr>
        <p:spPr>
          <a:xfrm rot="0">
            <a:off x="497090" y="6657085"/>
            <a:ext cx="8841525" cy="2186756"/>
          </a:xfrm>
          <a:prstGeom prst="rect">
            <a:avLst/>
          </a:prstGeom>
        </p:spPr>
        <p:txBody>
          <a:bodyPr anchor="t" rtlCol="false" tIns="0" lIns="0" bIns="0" rIns="0">
            <a:spAutoFit/>
          </a:bodyPr>
          <a:lstStyle/>
          <a:p>
            <a:pPr algn="l" marL="401007" indent="-200503" lvl="1">
              <a:lnSpc>
                <a:spcPts val="2414"/>
              </a:lnSpc>
              <a:buFont typeface="Arial"/>
              <a:buChar char="•"/>
            </a:pPr>
            <a:r>
              <a:rPr lang="en-US" sz="1857" spc="-55">
                <a:solidFill>
                  <a:srgbClr val="FFFFFF"/>
                </a:solidFill>
                <a:latin typeface="Helvetica World"/>
                <a:ea typeface="Helvetica World"/>
                <a:cs typeface="Helvetica World"/>
                <a:sym typeface="Helvetica World"/>
              </a:rPr>
              <a:t>In a two-level directory structure, each user has a separate User File Directory (UFD) containing only their files. A Master File Directory (MFD) stores entries for all users and points to their respective UFDs, preventing filename conflicts between users.</a:t>
            </a:r>
          </a:p>
          <a:p>
            <a:pPr algn="l" marL="401007" indent="-200503" lvl="1">
              <a:lnSpc>
                <a:spcPts val="2414"/>
              </a:lnSpc>
              <a:buFont typeface="Arial"/>
              <a:buChar char="•"/>
            </a:pPr>
            <a:r>
              <a:rPr lang="en-US" sz="1857" spc="-55">
                <a:solidFill>
                  <a:srgbClr val="FFFFFF"/>
                </a:solidFill>
                <a:latin typeface="Helvetica World"/>
                <a:ea typeface="Helvetica World"/>
                <a:cs typeface="Helvetica World"/>
                <a:sym typeface="Helvetica World"/>
              </a:rPr>
              <a:t>In this structure, each user has their own separate directory (called a user directory).</a:t>
            </a:r>
          </a:p>
          <a:p>
            <a:pPr algn="l" marL="401007" indent="-200503" lvl="1">
              <a:lnSpc>
                <a:spcPts val="2414"/>
              </a:lnSpc>
              <a:buFont typeface="Arial"/>
              <a:buChar char="•"/>
            </a:pPr>
            <a:r>
              <a:rPr lang="en-US" sz="1857" spc="-55">
                <a:solidFill>
                  <a:srgbClr val="FFFFFF"/>
                </a:solidFill>
                <a:latin typeface="Helvetica World"/>
                <a:ea typeface="Helvetica World"/>
                <a:cs typeface="Helvetica World"/>
                <a:sym typeface="Helvetica World"/>
              </a:rPr>
              <a:t> The main directory (called the master file directory) keeps track of all user directories.</a:t>
            </a:r>
          </a:p>
          <a:p>
            <a:pPr algn="l" marL="401007" indent="-200503" lvl="1">
              <a:lnSpc>
                <a:spcPts val="2414"/>
              </a:lnSpc>
              <a:buFont typeface="Arial"/>
              <a:buChar char="•"/>
            </a:pPr>
            <a:r>
              <a:rPr lang="en-US" sz="1857" spc="-55">
                <a:solidFill>
                  <a:srgbClr val="FFFFFF"/>
                </a:solidFill>
                <a:latin typeface="Helvetica World"/>
                <a:ea typeface="Helvetica World"/>
                <a:cs typeface="Helvetica World"/>
                <a:sym typeface="Helvetica World"/>
              </a:rPr>
              <a:t> Each user can create files in their own directory without affecting others.</a:t>
            </a:r>
          </a:p>
          <a:p>
            <a:pPr algn="l">
              <a:lnSpc>
                <a:spcPts val="1170"/>
              </a:lnSpc>
            </a:pPr>
          </a:p>
          <a:p>
            <a:pPr algn="l">
              <a:lnSpc>
                <a:spcPts val="1609"/>
              </a:lnSpc>
            </a:pPr>
          </a:p>
        </p:txBody>
      </p:sp>
      <p:sp>
        <p:nvSpPr>
          <p:cNvPr name="TextBox 7" id="7"/>
          <p:cNvSpPr txBox="true"/>
          <p:nvPr/>
        </p:nvSpPr>
        <p:spPr>
          <a:xfrm rot="0">
            <a:off x="10697941" y="6295012"/>
            <a:ext cx="8028324" cy="2660052"/>
          </a:xfrm>
          <a:prstGeom prst="rect">
            <a:avLst/>
          </a:prstGeom>
        </p:spPr>
        <p:txBody>
          <a:bodyPr anchor="t" rtlCol="false" tIns="0" lIns="0" bIns="0" rIns="0">
            <a:spAutoFit/>
          </a:bodyPr>
          <a:lstStyle/>
          <a:p>
            <a:pPr algn="l">
              <a:lnSpc>
                <a:spcPts val="2661"/>
              </a:lnSpc>
            </a:pPr>
            <a:r>
              <a:rPr lang="en-US" sz="2047" spc="-61">
                <a:solidFill>
                  <a:srgbClr val="FFFFFF"/>
                </a:solidFill>
                <a:latin typeface="Helvetica World"/>
                <a:ea typeface="Helvetica World"/>
                <a:cs typeface="Helvetica World"/>
                <a:sym typeface="Helvetica World"/>
              </a:rPr>
              <a:t>Advantages:</a:t>
            </a:r>
          </a:p>
          <a:p>
            <a:pPr algn="l" marL="441971" indent="-220986" lvl="1">
              <a:lnSpc>
                <a:spcPts val="2661"/>
              </a:lnSpc>
              <a:buAutoNum type="arabicPeriod" startAt="1"/>
            </a:pPr>
            <a:r>
              <a:rPr lang="en-US" sz="2047" spc="-61">
                <a:solidFill>
                  <a:srgbClr val="FFFFFF"/>
                </a:solidFill>
                <a:latin typeface="Helvetica World"/>
                <a:ea typeface="Helvetica World"/>
                <a:cs typeface="Helvetica World"/>
                <a:sym typeface="Helvetica World"/>
              </a:rPr>
              <a:t>Provides user isolation – each user has their own directory, preventing name conflicts.</a:t>
            </a:r>
          </a:p>
          <a:p>
            <a:pPr algn="l" marL="441971" indent="-220986" lvl="1">
              <a:lnSpc>
                <a:spcPts val="2661"/>
              </a:lnSpc>
              <a:buAutoNum type="arabicPeriod" startAt="1"/>
            </a:pPr>
            <a:r>
              <a:rPr lang="en-US" sz="2047" spc="-61">
                <a:solidFill>
                  <a:srgbClr val="FFFFFF"/>
                </a:solidFill>
                <a:latin typeface="Helvetica World"/>
                <a:ea typeface="Helvetica World"/>
                <a:cs typeface="Helvetica World"/>
                <a:sym typeface="Helvetica World"/>
              </a:rPr>
              <a:t>Offers better security and organization of files for multiple users.</a:t>
            </a:r>
          </a:p>
          <a:p>
            <a:pPr algn="l">
              <a:lnSpc>
                <a:spcPts val="2661"/>
              </a:lnSpc>
            </a:pPr>
            <a:r>
              <a:rPr lang="en-US" sz="2047" spc="-61">
                <a:solidFill>
                  <a:srgbClr val="FFFFFF"/>
                </a:solidFill>
                <a:latin typeface="Helvetica World"/>
                <a:ea typeface="Helvetica World"/>
                <a:cs typeface="Helvetica World"/>
                <a:sym typeface="Helvetica World"/>
              </a:rPr>
              <a:t>Disadvantages:</a:t>
            </a:r>
          </a:p>
          <a:p>
            <a:pPr algn="l" marL="441971" indent="-220986" lvl="1">
              <a:lnSpc>
                <a:spcPts val="2661"/>
              </a:lnSpc>
              <a:buAutoNum type="arabicPeriod" startAt="1"/>
            </a:pPr>
            <a:r>
              <a:rPr lang="en-US" sz="2047" spc="-61">
                <a:solidFill>
                  <a:srgbClr val="FFFFFF"/>
                </a:solidFill>
                <a:latin typeface="Helvetica World"/>
                <a:ea typeface="Helvetica World"/>
                <a:cs typeface="Helvetica World"/>
                <a:sym typeface="Helvetica World"/>
              </a:rPr>
              <a:t>No sharing of files between users easily.</a:t>
            </a:r>
          </a:p>
          <a:p>
            <a:pPr algn="l" marL="441971" indent="-220986" lvl="1">
              <a:lnSpc>
                <a:spcPts val="2661"/>
              </a:lnSpc>
              <a:buAutoNum type="arabicPeriod" startAt="1"/>
            </a:pPr>
            <a:r>
              <a:rPr lang="en-US" sz="2047" spc="-61">
                <a:solidFill>
                  <a:srgbClr val="FFFFFF"/>
                </a:solidFill>
                <a:latin typeface="Helvetica World"/>
                <a:ea typeface="Helvetica World"/>
                <a:cs typeface="Helvetica World"/>
                <a:sym typeface="Helvetica World"/>
              </a:rPr>
              <a:t>Limited structure – only two levels (user and file),</a:t>
            </a:r>
          </a:p>
          <a:p>
            <a:pPr algn="l">
              <a:lnSpc>
                <a:spcPts val="2661"/>
              </a:lnSpc>
            </a:pPr>
          </a:p>
        </p:txBody>
      </p:sp>
      <p:sp>
        <p:nvSpPr>
          <p:cNvPr name="TextBox 8" id="8"/>
          <p:cNvSpPr txBox="true"/>
          <p:nvPr/>
        </p:nvSpPr>
        <p:spPr>
          <a:xfrm rot="0">
            <a:off x="906596" y="2900148"/>
            <a:ext cx="7771292" cy="3785512"/>
          </a:xfrm>
          <a:prstGeom prst="rect">
            <a:avLst/>
          </a:prstGeom>
        </p:spPr>
        <p:txBody>
          <a:bodyPr anchor="t" rtlCol="false" tIns="0" lIns="0" bIns="0" rIns="0">
            <a:spAutoFit/>
          </a:bodyPr>
          <a:lstStyle/>
          <a:p>
            <a:pPr algn="l" marL="539706" indent="-269853" lvl="1">
              <a:lnSpc>
                <a:spcPts val="3249"/>
              </a:lnSpc>
              <a:buAutoNum type="arabicPeriod" startAt="1"/>
            </a:pPr>
            <a:r>
              <a:rPr lang="en-US" sz="2499" spc="-74">
                <a:solidFill>
                  <a:srgbClr val="FFFFFF"/>
                </a:solidFill>
                <a:latin typeface="Times New Roman MT"/>
                <a:ea typeface="Times New Roman MT"/>
                <a:cs typeface="Times New Roman MT"/>
                <a:sym typeface="Times New Roman MT"/>
              </a:rPr>
              <a:t>System creates a Master File Directory (MFD) for all users.</a:t>
            </a:r>
          </a:p>
          <a:p>
            <a:pPr algn="l" marL="539706" indent="-269853" lvl="1">
              <a:lnSpc>
                <a:spcPts val="3249"/>
              </a:lnSpc>
              <a:buAutoNum type="arabicPeriod" startAt="1"/>
            </a:pPr>
            <a:r>
              <a:rPr lang="en-US" sz="2499" spc="-74">
                <a:solidFill>
                  <a:srgbClr val="FFFFFF"/>
                </a:solidFill>
                <a:latin typeface="Times New Roman MT"/>
                <a:ea typeface="Times New Roman MT"/>
                <a:cs typeface="Times New Roman MT"/>
                <a:sym typeface="Times New Roman MT"/>
              </a:rPr>
              <a:t>Each user gets a User File Directory (UFD) of their own.</a:t>
            </a:r>
          </a:p>
          <a:p>
            <a:pPr algn="l" marL="539706" indent="-269853" lvl="1">
              <a:lnSpc>
                <a:spcPts val="3249"/>
              </a:lnSpc>
              <a:buAutoNum type="arabicPeriod" startAt="1"/>
            </a:pPr>
            <a:r>
              <a:rPr lang="en-US" sz="2499" spc="-74">
                <a:solidFill>
                  <a:srgbClr val="FFFFFF"/>
                </a:solidFill>
                <a:latin typeface="Times New Roman MT"/>
                <a:ea typeface="Times New Roman MT"/>
                <a:cs typeface="Times New Roman MT"/>
                <a:sym typeface="Times New Roman MT"/>
              </a:rPr>
              <a:t>Users can have same file names because directories are separate.</a:t>
            </a:r>
          </a:p>
          <a:p>
            <a:pPr algn="l" marL="539706" indent="-269853" lvl="1">
              <a:lnSpc>
                <a:spcPts val="3249"/>
              </a:lnSpc>
              <a:buAutoNum type="arabicPeriod" startAt="1"/>
            </a:pPr>
            <a:r>
              <a:rPr lang="en-US" sz="2499" spc="-74">
                <a:solidFill>
                  <a:srgbClr val="FFFFFF"/>
                </a:solidFill>
                <a:latin typeface="Times New Roman MT"/>
                <a:ea typeface="Times New Roman MT"/>
                <a:cs typeface="Times New Roman MT"/>
                <a:sym typeface="Times New Roman MT"/>
              </a:rPr>
              <a:t>Provides better security and privacy between users.</a:t>
            </a:r>
          </a:p>
          <a:p>
            <a:pPr algn="l" marL="539706" indent="-269853" lvl="1">
              <a:lnSpc>
                <a:spcPts val="3249"/>
              </a:lnSpc>
              <a:buAutoNum type="arabicPeriod" startAt="1"/>
            </a:pPr>
            <a:r>
              <a:rPr lang="en-US" sz="2499" spc="-74">
                <a:solidFill>
                  <a:srgbClr val="FFFFFF"/>
                </a:solidFill>
                <a:latin typeface="Times New Roman MT"/>
                <a:ea typeface="Times New Roman MT"/>
                <a:cs typeface="Times New Roman MT"/>
                <a:sym typeface="Times New Roman MT"/>
              </a:rPr>
              <a:t>Does not allow subdirectories inside the user folder.</a:t>
            </a:r>
          </a:p>
          <a:p>
            <a:pPr algn="l">
              <a:lnSpc>
                <a:spcPts val="3249"/>
              </a:lnSpc>
            </a:pPr>
          </a:p>
          <a:p>
            <a:pPr algn="l">
              <a:lnSpc>
                <a:spcPts val="3713"/>
              </a:lnSpc>
            </a:pP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true" rot="0">
            <a:off x="824482" y="5659925"/>
            <a:ext cx="3247475" cy="472360"/>
          </a:xfrm>
          <a:custGeom>
            <a:avLst/>
            <a:gdLst/>
            <a:ahLst/>
            <a:cxnLst/>
            <a:rect r="r" b="b" t="t" l="l"/>
            <a:pathLst>
              <a:path h="472360" w="3247475">
                <a:moveTo>
                  <a:pt x="0" y="472360"/>
                </a:moveTo>
                <a:lnTo>
                  <a:pt x="3247475" y="472360"/>
                </a:lnTo>
                <a:lnTo>
                  <a:pt x="3247475" y="0"/>
                </a:lnTo>
                <a:lnTo>
                  <a:pt x="0" y="0"/>
                </a:lnTo>
                <a:lnTo>
                  <a:pt x="0" y="4723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518625" y="1884809"/>
            <a:ext cx="5740675" cy="4011297"/>
          </a:xfrm>
          <a:custGeom>
            <a:avLst/>
            <a:gdLst/>
            <a:ahLst/>
            <a:cxnLst/>
            <a:rect r="r" b="b" t="t" l="l"/>
            <a:pathLst>
              <a:path h="4011297" w="5740675">
                <a:moveTo>
                  <a:pt x="0" y="0"/>
                </a:moveTo>
                <a:lnTo>
                  <a:pt x="5740675" y="0"/>
                </a:lnTo>
                <a:lnTo>
                  <a:pt x="5740675" y="4011296"/>
                </a:lnTo>
                <a:lnTo>
                  <a:pt x="0" y="4011296"/>
                </a:lnTo>
                <a:lnTo>
                  <a:pt x="0" y="0"/>
                </a:lnTo>
                <a:close/>
              </a:path>
            </a:pathLst>
          </a:custGeom>
          <a:blipFill>
            <a:blip r:embed="rId5"/>
            <a:stretch>
              <a:fillRect l="0" t="0" r="0" b="0"/>
            </a:stretch>
          </a:blipFill>
        </p:spPr>
      </p:sp>
      <p:sp>
        <p:nvSpPr>
          <p:cNvPr name="TextBox 5" id="5"/>
          <p:cNvSpPr txBox="true"/>
          <p:nvPr/>
        </p:nvSpPr>
        <p:spPr>
          <a:xfrm rot="0">
            <a:off x="3617864" y="547264"/>
            <a:ext cx="11541421" cy="941814"/>
          </a:xfrm>
          <a:prstGeom prst="rect">
            <a:avLst/>
          </a:prstGeom>
        </p:spPr>
        <p:txBody>
          <a:bodyPr anchor="t" rtlCol="false" tIns="0" lIns="0" bIns="0" rIns="0">
            <a:spAutoFit/>
          </a:bodyPr>
          <a:lstStyle/>
          <a:p>
            <a:pPr algn="l">
              <a:lnSpc>
                <a:spcPts val="7525"/>
              </a:lnSpc>
            </a:pPr>
            <a:r>
              <a:rPr lang="en-US" sz="5701" spc="-279">
                <a:solidFill>
                  <a:srgbClr val="38B6FF"/>
                </a:solidFill>
                <a:latin typeface="Norwester"/>
                <a:ea typeface="Norwester"/>
                <a:cs typeface="Norwester"/>
                <a:sym typeface="Norwester"/>
              </a:rPr>
              <a:t>TREE STRUCTURE/ HIERARCHICAL STRUCTURE</a:t>
            </a:r>
            <a:r>
              <a:rPr lang="en-US" sz="5701" spc="-279">
                <a:solidFill>
                  <a:srgbClr val="38B6FF"/>
                </a:solidFill>
                <a:latin typeface="Norwester"/>
                <a:ea typeface="Norwester"/>
                <a:cs typeface="Norwester"/>
                <a:sym typeface="Norwester"/>
              </a:rPr>
              <a:t> </a:t>
            </a:r>
          </a:p>
        </p:txBody>
      </p:sp>
      <p:sp>
        <p:nvSpPr>
          <p:cNvPr name="TextBox 6" id="6"/>
          <p:cNvSpPr txBox="true"/>
          <p:nvPr/>
        </p:nvSpPr>
        <p:spPr>
          <a:xfrm rot="0">
            <a:off x="1333111" y="6339890"/>
            <a:ext cx="7419868" cy="3937225"/>
          </a:xfrm>
          <a:prstGeom prst="rect">
            <a:avLst/>
          </a:prstGeom>
        </p:spPr>
        <p:txBody>
          <a:bodyPr anchor="t" rtlCol="false" tIns="0" lIns="0" bIns="0" rIns="0">
            <a:spAutoFit/>
          </a:bodyPr>
          <a:lstStyle/>
          <a:p>
            <a:pPr algn="l" marL="473775" indent="-236887" lvl="1">
              <a:lnSpc>
                <a:spcPts val="2852"/>
              </a:lnSpc>
              <a:buFont typeface="Arial"/>
              <a:buChar char="•"/>
            </a:pPr>
            <a:r>
              <a:rPr lang="en-US" sz="2194" spc="-65">
                <a:solidFill>
                  <a:srgbClr val="FFFFFF"/>
                </a:solidFill>
                <a:latin typeface="Helvetica World"/>
                <a:ea typeface="Helvetica World"/>
                <a:cs typeface="Helvetica World"/>
                <a:sym typeface="Helvetica World"/>
              </a:rPr>
              <a:t>The tree directory structure is the most common in personal computers. It resembles an upside-down tree, with the root directory at the top containing all user directories. Each user can create files and subdirectories within their own directory but cannot access or modify the root or other users’ directories</a:t>
            </a:r>
          </a:p>
          <a:p>
            <a:pPr algn="l" marL="473775" indent="-236887" lvl="1">
              <a:lnSpc>
                <a:spcPts val="2852"/>
              </a:lnSpc>
              <a:buFont typeface="Arial"/>
              <a:buChar char="•"/>
            </a:pPr>
            <a:r>
              <a:rPr lang="en-US" sz="2194" spc="-65">
                <a:solidFill>
                  <a:srgbClr val="FFFFFF"/>
                </a:solidFill>
                <a:latin typeface="Helvetica World"/>
                <a:ea typeface="Helvetica World"/>
                <a:cs typeface="Helvetica World"/>
                <a:sym typeface="Helvetica World"/>
              </a:rPr>
              <a:t>In this structure, directories are arranged in a tree form, where a root directory branches into subdirectories and files.</a:t>
            </a:r>
          </a:p>
          <a:p>
            <a:pPr algn="l" marL="473775" indent="-236887" lvl="1">
              <a:lnSpc>
                <a:spcPts val="2852"/>
              </a:lnSpc>
              <a:buFont typeface="Arial"/>
              <a:buChar char="•"/>
            </a:pPr>
            <a:r>
              <a:rPr lang="en-US" sz="2194" spc="-65">
                <a:solidFill>
                  <a:srgbClr val="FFFFFF"/>
                </a:solidFill>
                <a:latin typeface="Helvetica World"/>
                <a:ea typeface="Helvetica World"/>
                <a:cs typeface="Helvetica World"/>
                <a:sym typeface="Helvetica World"/>
              </a:rPr>
              <a:t> It allows grouping related files into separate directories.</a:t>
            </a:r>
            <a:r>
              <a:rPr lang="en-US" sz="2194" spc="-65">
                <a:solidFill>
                  <a:srgbClr val="FFFFFF"/>
                </a:solidFill>
                <a:latin typeface="Helvetica World"/>
                <a:ea typeface="Helvetica World"/>
                <a:cs typeface="Helvetica World"/>
                <a:sym typeface="Helvetica World"/>
              </a:rPr>
              <a:t>.</a:t>
            </a:r>
          </a:p>
          <a:p>
            <a:pPr algn="l">
              <a:lnSpc>
                <a:spcPts val="2852"/>
              </a:lnSpc>
            </a:pPr>
          </a:p>
          <a:p>
            <a:pPr algn="l">
              <a:lnSpc>
                <a:spcPts val="3053"/>
              </a:lnSpc>
            </a:pPr>
          </a:p>
        </p:txBody>
      </p:sp>
      <p:sp>
        <p:nvSpPr>
          <p:cNvPr name="TextBox 7" id="7"/>
          <p:cNvSpPr txBox="true"/>
          <p:nvPr/>
        </p:nvSpPr>
        <p:spPr>
          <a:xfrm rot="0">
            <a:off x="11863466" y="6339890"/>
            <a:ext cx="5756999" cy="3088014"/>
          </a:xfrm>
          <a:prstGeom prst="rect">
            <a:avLst/>
          </a:prstGeom>
        </p:spPr>
        <p:txBody>
          <a:bodyPr anchor="t" rtlCol="false" tIns="0" lIns="0" bIns="0" rIns="0">
            <a:spAutoFit/>
          </a:bodyPr>
          <a:lstStyle/>
          <a:p>
            <a:pPr algn="l">
              <a:lnSpc>
                <a:spcPts val="2753"/>
              </a:lnSpc>
            </a:pPr>
            <a:r>
              <a:rPr lang="en-US" sz="2117" spc="-63">
                <a:solidFill>
                  <a:srgbClr val="FFFFFF"/>
                </a:solidFill>
                <a:latin typeface="Helvetica World"/>
                <a:ea typeface="Helvetica World"/>
                <a:cs typeface="Helvetica World"/>
                <a:sym typeface="Helvetica World"/>
              </a:rPr>
              <a:t>Advantages:</a:t>
            </a:r>
          </a:p>
          <a:p>
            <a:pPr algn="l" marL="457228" indent="-228614" lvl="1">
              <a:lnSpc>
                <a:spcPts val="2753"/>
              </a:lnSpc>
              <a:buFont typeface="Arial"/>
              <a:buChar char="•"/>
            </a:pPr>
            <a:r>
              <a:rPr lang="en-US" sz="2117" spc="-63">
                <a:solidFill>
                  <a:srgbClr val="FFFFFF"/>
                </a:solidFill>
                <a:latin typeface="Helvetica World"/>
                <a:ea typeface="Helvetica World"/>
                <a:cs typeface="Helvetica World"/>
                <a:sym typeface="Helvetica World"/>
              </a:rPr>
              <a:t>Easy to group related files together.</a:t>
            </a:r>
          </a:p>
          <a:p>
            <a:pPr algn="l" marL="457228" indent="-228614" lvl="1">
              <a:lnSpc>
                <a:spcPts val="2753"/>
              </a:lnSpc>
              <a:buFont typeface="Arial"/>
              <a:buChar char="•"/>
            </a:pPr>
            <a:r>
              <a:rPr lang="en-US" sz="2117" spc="-63">
                <a:solidFill>
                  <a:srgbClr val="FFFFFF"/>
                </a:solidFill>
                <a:latin typeface="Helvetica World"/>
                <a:ea typeface="Helvetica World"/>
                <a:cs typeface="Helvetica World"/>
                <a:sym typeface="Helvetica World"/>
              </a:rPr>
              <a:t>Supports pathnames (absolute and relative).</a:t>
            </a:r>
          </a:p>
          <a:p>
            <a:pPr algn="l" marL="457228" indent="-228614" lvl="1">
              <a:lnSpc>
                <a:spcPts val="2753"/>
              </a:lnSpc>
              <a:buFont typeface="Arial"/>
              <a:buChar char="•"/>
            </a:pPr>
            <a:r>
              <a:rPr lang="en-US" sz="2117" spc="-63">
                <a:solidFill>
                  <a:srgbClr val="FFFFFF"/>
                </a:solidFill>
                <a:latin typeface="Helvetica World"/>
                <a:ea typeface="Helvetica World"/>
                <a:cs typeface="Helvetica World"/>
                <a:sym typeface="Helvetica World"/>
              </a:rPr>
              <a:t>Allows better searching and management.</a:t>
            </a:r>
          </a:p>
          <a:p>
            <a:pPr algn="l">
              <a:lnSpc>
                <a:spcPts val="2753"/>
              </a:lnSpc>
            </a:pPr>
            <a:r>
              <a:rPr lang="en-US" sz="2117" spc="-63">
                <a:solidFill>
                  <a:srgbClr val="FFFFFF"/>
                </a:solidFill>
                <a:latin typeface="Helvetica World"/>
                <a:ea typeface="Helvetica World"/>
                <a:cs typeface="Helvetica World"/>
                <a:sym typeface="Helvetica World"/>
              </a:rPr>
              <a:t>Disadvantages:</a:t>
            </a:r>
          </a:p>
          <a:p>
            <a:pPr algn="l" marL="457228" indent="-228614" lvl="1">
              <a:lnSpc>
                <a:spcPts val="2753"/>
              </a:lnSpc>
              <a:buFont typeface="Arial"/>
              <a:buChar char="•"/>
            </a:pPr>
            <a:r>
              <a:rPr lang="en-US" sz="2117" spc="-63">
                <a:solidFill>
                  <a:srgbClr val="FFFFFF"/>
                </a:solidFill>
                <a:latin typeface="Helvetica World"/>
                <a:ea typeface="Helvetica World"/>
                <a:cs typeface="Helvetica World"/>
                <a:sym typeface="Helvetica World"/>
              </a:rPr>
              <a:t>Slightly more complex than single or two-level systems.</a:t>
            </a:r>
          </a:p>
          <a:p>
            <a:pPr algn="l" marL="457228" indent="-228614" lvl="1">
              <a:lnSpc>
                <a:spcPts val="2753"/>
              </a:lnSpc>
              <a:buFont typeface="Arial"/>
              <a:buChar char="•"/>
            </a:pPr>
            <a:r>
              <a:rPr lang="en-US" sz="2117" spc="-63">
                <a:solidFill>
                  <a:srgbClr val="FFFFFF"/>
                </a:solidFill>
                <a:latin typeface="Helvetica World"/>
                <a:ea typeface="Helvetica World"/>
                <a:cs typeface="Helvetica World"/>
                <a:sym typeface="Helvetica World"/>
              </a:rPr>
              <a:t>Requires more memory and management.</a:t>
            </a:r>
          </a:p>
          <a:p>
            <a:pPr algn="l">
              <a:lnSpc>
                <a:spcPts val="2753"/>
              </a:lnSpc>
            </a:pPr>
          </a:p>
        </p:txBody>
      </p:sp>
      <p:sp>
        <p:nvSpPr>
          <p:cNvPr name="TextBox 8" id="8"/>
          <p:cNvSpPr txBox="true"/>
          <p:nvPr/>
        </p:nvSpPr>
        <p:spPr>
          <a:xfrm rot="0">
            <a:off x="9507537" y="7396668"/>
            <a:ext cx="2011088" cy="2242400"/>
          </a:xfrm>
          <a:prstGeom prst="rect">
            <a:avLst/>
          </a:prstGeom>
        </p:spPr>
        <p:txBody>
          <a:bodyPr anchor="t" rtlCol="false" tIns="0" lIns="0" bIns="0" rIns="0">
            <a:spAutoFit/>
          </a:bodyPr>
          <a:lstStyle/>
          <a:p>
            <a:pPr algn="l">
              <a:lnSpc>
                <a:spcPts val="2253"/>
              </a:lnSpc>
            </a:pPr>
            <a:r>
              <a:rPr lang="en-US" sz="1733" spc="-51">
                <a:solidFill>
                  <a:srgbClr val="FFFFFF"/>
                </a:solidFill>
                <a:latin typeface="Helvetica World"/>
                <a:ea typeface="Helvetica World"/>
                <a:cs typeface="Helvetica World"/>
                <a:sym typeface="Helvetica World"/>
              </a:rPr>
              <a:t>Root</a:t>
            </a:r>
          </a:p>
          <a:p>
            <a:pPr algn="l">
              <a:lnSpc>
                <a:spcPts val="2253"/>
              </a:lnSpc>
            </a:pPr>
            <a:r>
              <a:rPr lang="en-US" sz="1733" spc="-51">
                <a:solidFill>
                  <a:srgbClr val="FFFFFF"/>
                </a:solidFill>
                <a:latin typeface="Helvetica World"/>
                <a:ea typeface="Helvetica World"/>
                <a:cs typeface="Helvetica World"/>
                <a:sym typeface="Helvetica World"/>
              </a:rPr>
              <a:t> ├── Programs</a:t>
            </a:r>
          </a:p>
          <a:p>
            <a:pPr algn="l">
              <a:lnSpc>
                <a:spcPts val="2253"/>
              </a:lnSpc>
            </a:pPr>
            <a:r>
              <a:rPr lang="en-US" sz="1733" spc="-51">
                <a:solidFill>
                  <a:srgbClr val="FFFFFF"/>
                </a:solidFill>
                <a:latin typeface="Helvetica World"/>
                <a:ea typeface="Helvetica World"/>
                <a:cs typeface="Helvetica World"/>
                <a:sym typeface="Helvetica World"/>
              </a:rPr>
              <a:t> │     ├── C</a:t>
            </a:r>
          </a:p>
          <a:p>
            <a:pPr algn="l">
              <a:lnSpc>
                <a:spcPts val="2253"/>
              </a:lnSpc>
            </a:pPr>
            <a:r>
              <a:rPr lang="en-US" sz="1733" spc="-51">
                <a:solidFill>
                  <a:srgbClr val="FFFFFF"/>
                </a:solidFill>
                <a:latin typeface="Helvetica World"/>
                <a:ea typeface="Helvetica World"/>
                <a:cs typeface="Helvetica World"/>
                <a:sym typeface="Helvetica World"/>
              </a:rPr>
              <a:t> │     └── Java</a:t>
            </a:r>
          </a:p>
          <a:p>
            <a:pPr algn="l">
              <a:lnSpc>
                <a:spcPts val="2253"/>
              </a:lnSpc>
            </a:pPr>
            <a:r>
              <a:rPr lang="en-US" sz="1733" spc="-51">
                <a:solidFill>
                  <a:srgbClr val="FFFFFF"/>
                </a:solidFill>
                <a:latin typeface="Helvetica World"/>
                <a:ea typeface="Helvetica World"/>
                <a:cs typeface="Helvetica World"/>
                <a:sym typeface="Helvetica World"/>
              </a:rPr>
              <a:t> ├── Documents</a:t>
            </a:r>
          </a:p>
          <a:p>
            <a:pPr algn="l">
              <a:lnSpc>
                <a:spcPts val="2253"/>
              </a:lnSpc>
            </a:pPr>
            <a:r>
              <a:rPr lang="en-US" sz="1733" spc="-51">
                <a:solidFill>
                  <a:srgbClr val="FFFFFF"/>
                </a:solidFill>
                <a:latin typeface="Helvetica World"/>
                <a:ea typeface="Helvetica World"/>
                <a:cs typeface="Helvetica World"/>
                <a:sym typeface="Helvetica World"/>
              </a:rPr>
              <a:t> │     ├── Notes</a:t>
            </a:r>
          </a:p>
          <a:p>
            <a:pPr algn="l">
              <a:lnSpc>
                <a:spcPts val="2253"/>
              </a:lnSpc>
            </a:pPr>
            <a:r>
              <a:rPr lang="en-US" sz="1733" spc="-51">
                <a:solidFill>
                  <a:srgbClr val="FFFFFF"/>
                </a:solidFill>
                <a:latin typeface="Helvetica World"/>
                <a:ea typeface="Helvetica World"/>
                <a:cs typeface="Helvetica World"/>
                <a:sym typeface="Helvetica World"/>
              </a:rPr>
              <a:t> │     └── Reports</a:t>
            </a:r>
          </a:p>
          <a:p>
            <a:pPr algn="l">
              <a:lnSpc>
                <a:spcPts val="2253"/>
              </a:lnSpc>
            </a:pPr>
          </a:p>
        </p:txBody>
      </p:sp>
      <p:sp>
        <p:nvSpPr>
          <p:cNvPr name="TextBox 9" id="9"/>
          <p:cNvSpPr txBox="true"/>
          <p:nvPr/>
        </p:nvSpPr>
        <p:spPr>
          <a:xfrm rot="0">
            <a:off x="1333111" y="2611141"/>
            <a:ext cx="9549064" cy="3190678"/>
          </a:xfrm>
          <a:prstGeom prst="rect">
            <a:avLst/>
          </a:prstGeom>
        </p:spPr>
        <p:txBody>
          <a:bodyPr anchor="t" rtlCol="false" tIns="0" lIns="0" bIns="0" rIns="0">
            <a:spAutoFit/>
          </a:bodyPr>
          <a:lstStyle/>
          <a:p>
            <a:pPr algn="l" marL="588991" indent="-294496" lvl="1">
              <a:lnSpc>
                <a:spcPts val="3546"/>
              </a:lnSpc>
              <a:spcBef>
                <a:spcPct val="0"/>
              </a:spcBef>
              <a:buFont typeface="Arial"/>
              <a:buChar char="•"/>
            </a:pPr>
            <a:r>
              <a:rPr lang="en-US" sz="2728" spc="-81">
                <a:solidFill>
                  <a:srgbClr val="FFFFFF"/>
                </a:solidFill>
                <a:latin typeface="Times New Roman MT"/>
                <a:ea typeface="Times New Roman MT"/>
                <a:cs typeface="Times New Roman MT"/>
                <a:sym typeface="Times New Roman MT"/>
              </a:rPr>
              <a:t>D</a:t>
            </a:r>
            <a:r>
              <a:rPr lang="en-US" sz="2728" spc="-81">
                <a:solidFill>
                  <a:srgbClr val="FFFFFF"/>
                </a:solidFill>
                <a:latin typeface="Times New Roman MT"/>
                <a:ea typeface="Times New Roman MT"/>
                <a:cs typeface="Times New Roman MT"/>
                <a:sym typeface="Times New Roman MT"/>
              </a:rPr>
              <a:t>irectory is arranged in the form of a tree, starting with a root (/).</a:t>
            </a:r>
          </a:p>
          <a:p>
            <a:pPr algn="l" marL="588991" indent="-294496" lvl="1">
              <a:lnSpc>
                <a:spcPts val="3546"/>
              </a:lnSpc>
              <a:spcBef>
                <a:spcPct val="0"/>
              </a:spcBef>
              <a:buFont typeface="Arial"/>
              <a:buChar char="•"/>
            </a:pPr>
            <a:r>
              <a:rPr lang="en-US" sz="2728" spc="-81">
                <a:solidFill>
                  <a:srgbClr val="FFFFFF"/>
                </a:solidFill>
                <a:latin typeface="Times New Roman MT"/>
                <a:ea typeface="Times New Roman MT"/>
                <a:cs typeface="Times New Roman MT"/>
                <a:sym typeface="Times New Roman MT"/>
              </a:rPr>
              <a:t>Users can create multiple subdirectories inside their main directory.</a:t>
            </a:r>
          </a:p>
          <a:p>
            <a:pPr algn="l" marL="588991" indent="-294496" lvl="1">
              <a:lnSpc>
                <a:spcPts val="3546"/>
              </a:lnSpc>
              <a:spcBef>
                <a:spcPct val="0"/>
              </a:spcBef>
              <a:buFont typeface="Arial"/>
              <a:buChar char="•"/>
            </a:pPr>
            <a:r>
              <a:rPr lang="en-US" sz="2728" spc="-81">
                <a:solidFill>
                  <a:srgbClr val="FFFFFF"/>
                </a:solidFill>
                <a:latin typeface="Times New Roman MT"/>
                <a:ea typeface="Times New Roman MT"/>
                <a:cs typeface="Times New Roman MT"/>
                <a:sym typeface="Times New Roman MT"/>
              </a:rPr>
              <a:t>Files are well organized into folders and subfolders.</a:t>
            </a:r>
          </a:p>
          <a:p>
            <a:pPr algn="l" marL="588991" indent="-294496" lvl="1">
              <a:lnSpc>
                <a:spcPts val="3546"/>
              </a:lnSpc>
              <a:spcBef>
                <a:spcPct val="0"/>
              </a:spcBef>
              <a:buFont typeface="Arial"/>
              <a:buChar char="•"/>
            </a:pPr>
            <a:r>
              <a:rPr lang="en-US" sz="2728" spc="-81">
                <a:solidFill>
                  <a:srgbClr val="FFFFFF"/>
                </a:solidFill>
                <a:latin typeface="Times New Roman MT"/>
                <a:ea typeface="Times New Roman MT"/>
                <a:cs typeface="Times New Roman MT"/>
                <a:sym typeface="Times New Roman MT"/>
              </a:rPr>
              <a:t>Supports absolute and relative path names.</a:t>
            </a:r>
          </a:p>
          <a:p>
            <a:pPr algn="l" marL="588991" indent="-294496" lvl="1">
              <a:lnSpc>
                <a:spcPts val="3546"/>
              </a:lnSpc>
              <a:spcBef>
                <a:spcPct val="0"/>
              </a:spcBef>
              <a:buFont typeface="Arial"/>
              <a:buChar char="•"/>
            </a:pPr>
            <a:r>
              <a:rPr lang="en-US" sz="2728" spc="-81">
                <a:solidFill>
                  <a:srgbClr val="FFFFFF"/>
                </a:solidFill>
                <a:latin typeface="Times New Roman MT"/>
                <a:ea typeface="Times New Roman MT"/>
                <a:cs typeface="Times New Roman MT"/>
                <a:sym typeface="Times New Roman MT"/>
              </a:rPr>
              <a:t>Provides good searching, grouping, and protection mechanisms.</a:t>
            </a:r>
          </a:p>
          <a:p>
            <a:pPr algn="l">
              <a:lnSpc>
                <a:spcPts val="3546"/>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TextBox 3" id="3"/>
          <p:cNvSpPr txBox="true"/>
          <p:nvPr/>
        </p:nvSpPr>
        <p:spPr>
          <a:xfrm rot="0">
            <a:off x="1474539" y="2015468"/>
            <a:ext cx="16332265" cy="7972473"/>
          </a:xfrm>
          <a:prstGeom prst="rect">
            <a:avLst/>
          </a:prstGeom>
        </p:spPr>
        <p:txBody>
          <a:bodyPr anchor="t" rtlCol="false" tIns="0" lIns="0" bIns="0" rIns="0">
            <a:spAutoFit/>
          </a:bodyPr>
          <a:lstStyle/>
          <a:p>
            <a:pPr algn="l">
              <a:lnSpc>
                <a:spcPts val="2920"/>
              </a:lnSpc>
            </a:pPr>
            <a:r>
              <a:rPr lang="en-US" sz="2246" spc="-67">
                <a:solidFill>
                  <a:srgbClr val="FFFFFF"/>
                </a:solidFill>
                <a:latin typeface="Times New Roman"/>
                <a:ea typeface="Times New Roman"/>
                <a:cs typeface="Times New Roman"/>
                <a:sym typeface="Times New Roman"/>
              </a:rPr>
              <a:t> </a:t>
            </a:r>
            <a:r>
              <a:rPr lang="en-US" sz="2246" spc="-67">
                <a:solidFill>
                  <a:srgbClr val="FFFFFF"/>
                </a:solidFill>
                <a:latin typeface="Times New Roman"/>
                <a:ea typeface="Times New Roman"/>
                <a:cs typeface="Times New Roman"/>
                <a:sym typeface="Times New Roman"/>
              </a:rPr>
              <a:t>🔹 Definition:</a:t>
            </a:r>
          </a:p>
          <a:p>
            <a:pPr algn="l">
              <a:lnSpc>
                <a:spcPts val="2920"/>
              </a:lnSpc>
            </a:pPr>
            <a:r>
              <a:rPr lang="en-US" sz="2246" spc="-67">
                <a:solidFill>
                  <a:srgbClr val="FFFFFF"/>
                </a:solidFill>
                <a:latin typeface="Times New Roman"/>
                <a:ea typeface="Times New Roman"/>
                <a:cs typeface="Times New Roman"/>
                <a:sym typeface="Times New Roman"/>
              </a:rPr>
              <a:t>Fragmentation occurs when memory is divided into small pieces, and not all of it can be used efficiently.</a:t>
            </a:r>
          </a:p>
          <a:p>
            <a:pPr algn="l">
              <a:lnSpc>
                <a:spcPts val="2920"/>
              </a:lnSpc>
            </a:pPr>
            <a:r>
              <a:rPr lang="en-US" sz="2246" spc="-67">
                <a:solidFill>
                  <a:srgbClr val="FFFFFF"/>
                </a:solidFill>
                <a:latin typeface="Times New Roman"/>
                <a:ea typeface="Times New Roman"/>
                <a:cs typeface="Times New Roman"/>
                <a:sym typeface="Times New Roman"/>
              </a:rPr>
              <a:t>There are two types:</a:t>
            </a:r>
          </a:p>
          <a:p>
            <a:pPr algn="l">
              <a:lnSpc>
                <a:spcPts val="2920"/>
              </a:lnSpc>
            </a:pPr>
          </a:p>
          <a:p>
            <a:pPr algn="l">
              <a:lnSpc>
                <a:spcPts val="2920"/>
              </a:lnSpc>
            </a:pPr>
            <a:r>
              <a:rPr lang="en-US" sz="2246" spc="-67">
                <a:solidFill>
                  <a:srgbClr val="FFFFFF"/>
                </a:solidFill>
                <a:latin typeface="Times New Roman"/>
                <a:ea typeface="Times New Roman"/>
                <a:cs typeface="Times New Roman"/>
                <a:sym typeface="Times New Roman"/>
              </a:rPr>
              <a:t>(a) Internal Fragmentation</a:t>
            </a:r>
          </a:p>
          <a:p>
            <a:pPr algn="l" marL="484962" indent="-242481" lvl="1">
              <a:lnSpc>
                <a:spcPts val="2920"/>
              </a:lnSpc>
              <a:buFont typeface="Arial"/>
              <a:buChar char="•"/>
            </a:pPr>
            <a:r>
              <a:rPr lang="en-US" sz="2246" spc="-67">
                <a:solidFill>
                  <a:srgbClr val="FFFFFF"/>
                </a:solidFill>
                <a:latin typeface="Times New Roman"/>
                <a:ea typeface="Times New Roman"/>
                <a:cs typeface="Times New Roman"/>
                <a:sym typeface="Times New Roman"/>
              </a:rPr>
              <a:t>Occurs within a partition.</a:t>
            </a:r>
          </a:p>
          <a:p>
            <a:pPr algn="l" marL="484962" indent="-242481" lvl="1">
              <a:lnSpc>
                <a:spcPts val="2920"/>
              </a:lnSpc>
              <a:buFont typeface="Arial"/>
              <a:buChar char="•"/>
            </a:pPr>
            <a:r>
              <a:rPr lang="en-US" sz="2246" spc="-67">
                <a:solidFill>
                  <a:srgbClr val="FFFFFF"/>
                </a:solidFill>
                <a:latin typeface="Times New Roman"/>
                <a:ea typeface="Times New Roman"/>
                <a:cs typeface="Times New Roman"/>
                <a:sym typeface="Times New Roman"/>
              </a:rPr>
              <a:t>When a process doesn’t fully use the allocated memory block.</a:t>
            </a:r>
          </a:p>
          <a:p>
            <a:pPr algn="l">
              <a:lnSpc>
                <a:spcPts val="2920"/>
              </a:lnSpc>
            </a:pPr>
            <a:r>
              <a:rPr lang="en-US" sz="2246" spc="-67">
                <a:solidFill>
                  <a:srgbClr val="FFFFFF"/>
                </a:solidFill>
                <a:latin typeface="Times New Roman"/>
                <a:ea typeface="Times New Roman"/>
                <a:cs typeface="Times New Roman"/>
                <a:sym typeface="Times New Roman"/>
              </a:rPr>
              <a:t>Example:  If each partition is 10 KB and process P1 needs only 7 KB:</a:t>
            </a:r>
          </a:p>
          <a:p>
            <a:pPr algn="l">
              <a:lnSpc>
                <a:spcPts val="2920"/>
              </a:lnSpc>
            </a:pPr>
            <a:r>
              <a:rPr lang="en-US" sz="2246" spc="-67">
                <a:solidFill>
                  <a:srgbClr val="FFFFFF"/>
                </a:solidFill>
                <a:latin typeface="Times New Roman"/>
                <a:ea typeface="Times New Roman"/>
                <a:cs typeface="Times New Roman"/>
                <a:sym typeface="Times New Roman"/>
              </a:rPr>
              <a:t>Partition size: 10 KB</a:t>
            </a:r>
          </a:p>
          <a:p>
            <a:pPr algn="l">
              <a:lnSpc>
                <a:spcPts val="2920"/>
              </a:lnSpc>
            </a:pPr>
            <a:r>
              <a:rPr lang="en-US" sz="2246" spc="-67">
                <a:solidFill>
                  <a:srgbClr val="FFFFFF"/>
                </a:solidFill>
                <a:latin typeface="Times New Roman"/>
                <a:ea typeface="Times New Roman"/>
                <a:cs typeface="Times New Roman"/>
                <a:sym typeface="Times New Roman"/>
              </a:rPr>
              <a:t>Process P1 uses: 7 KB</a:t>
            </a:r>
          </a:p>
          <a:p>
            <a:pPr algn="l">
              <a:lnSpc>
                <a:spcPts val="2920"/>
              </a:lnSpc>
            </a:pPr>
            <a:r>
              <a:rPr lang="en-US" sz="2246" spc="-67">
                <a:solidFill>
                  <a:srgbClr val="FFFFFF"/>
                </a:solidFill>
                <a:latin typeface="Times New Roman"/>
                <a:ea typeface="Times New Roman"/>
                <a:cs typeface="Times New Roman"/>
                <a:sym typeface="Times New Roman"/>
              </a:rPr>
              <a:t>Unused (wasted): 3 KB → Internal fragmentation</a:t>
            </a:r>
          </a:p>
          <a:p>
            <a:pPr algn="l">
              <a:lnSpc>
                <a:spcPts val="2920"/>
              </a:lnSpc>
            </a:pPr>
          </a:p>
          <a:p>
            <a:pPr algn="l">
              <a:lnSpc>
                <a:spcPts val="2920"/>
              </a:lnSpc>
            </a:pPr>
            <a:r>
              <a:rPr lang="en-US" sz="2246" spc="-67">
                <a:solidFill>
                  <a:srgbClr val="FFFFFF"/>
                </a:solidFill>
                <a:latin typeface="Times New Roman"/>
                <a:ea typeface="Times New Roman"/>
                <a:cs typeface="Times New Roman"/>
                <a:sym typeface="Times New Roman"/>
              </a:rPr>
              <a:t>(b) External Fragmentation</a:t>
            </a:r>
          </a:p>
          <a:p>
            <a:pPr algn="l" marL="484962" indent="-242481" lvl="1">
              <a:lnSpc>
                <a:spcPts val="2920"/>
              </a:lnSpc>
              <a:buFont typeface="Arial"/>
              <a:buChar char="•"/>
            </a:pPr>
            <a:r>
              <a:rPr lang="en-US" sz="2246" spc="-67">
                <a:solidFill>
                  <a:srgbClr val="FFFFFF"/>
                </a:solidFill>
                <a:latin typeface="Times New Roman"/>
                <a:ea typeface="Times New Roman"/>
                <a:cs typeface="Times New Roman"/>
                <a:sym typeface="Times New Roman"/>
              </a:rPr>
              <a:t>Occurs when free memory is divided into small non-contiguous blocks.</a:t>
            </a:r>
          </a:p>
          <a:p>
            <a:pPr algn="l" marL="484962" indent="-242481" lvl="1">
              <a:lnSpc>
                <a:spcPts val="2920"/>
              </a:lnSpc>
              <a:buFont typeface="Arial"/>
              <a:buChar char="•"/>
            </a:pPr>
            <a:r>
              <a:rPr lang="en-US" sz="2246" spc="-67">
                <a:solidFill>
                  <a:srgbClr val="FFFFFF"/>
                </a:solidFill>
                <a:latin typeface="Times New Roman"/>
                <a:ea typeface="Times New Roman"/>
                <a:cs typeface="Times New Roman"/>
                <a:sym typeface="Times New Roman"/>
              </a:rPr>
              <a:t>Total free memory is enough, but not in one continuous block.</a:t>
            </a:r>
          </a:p>
          <a:p>
            <a:pPr algn="l">
              <a:lnSpc>
                <a:spcPts val="2920"/>
              </a:lnSpc>
            </a:pPr>
            <a:r>
              <a:rPr lang="en-US" sz="2246" spc="-67">
                <a:solidFill>
                  <a:srgbClr val="FFFFFF"/>
                </a:solidFill>
                <a:latin typeface="Times New Roman"/>
                <a:ea typeface="Times New Roman"/>
                <a:cs typeface="Times New Roman"/>
                <a:sym typeface="Times New Roman"/>
              </a:rPr>
              <a:t>Example:</a:t>
            </a:r>
          </a:p>
          <a:p>
            <a:pPr algn="l">
              <a:lnSpc>
                <a:spcPts val="2920"/>
              </a:lnSpc>
            </a:pPr>
            <a:r>
              <a:rPr lang="en-US" sz="2246" spc="-67">
                <a:solidFill>
                  <a:srgbClr val="FFFFFF"/>
                </a:solidFill>
                <a:latin typeface="Times New Roman"/>
                <a:ea typeface="Times New Roman"/>
                <a:cs typeface="Times New Roman"/>
                <a:sym typeface="Times New Roman"/>
              </a:rPr>
              <a:t>| P1 | Free(2KB) | P2 | Free(3KB) | P3 | Free(5KB) |</a:t>
            </a:r>
          </a:p>
          <a:p>
            <a:pPr algn="l">
              <a:lnSpc>
                <a:spcPts val="2920"/>
              </a:lnSpc>
            </a:pPr>
            <a:r>
              <a:rPr lang="en-US" sz="2246" spc="-67">
                <a:solidFill>
                  <a:srgbClr val="FFFFFF"/>
                </a:solidFill>
                <a:latin typeface="Times New Roman"/>
                <a:ea typeface="Times New Roman"/>
                <a:cs typeface="Times New Roman"/>
                <a:sym typeface="Times New Roman"/>
              </a:rPr>
              <a:t>If a new process needs 8 KB, it can’t be allocated — even though total free = 10 KB — because free blocks are not continuous.</a:t>
            </a:r>
          </a:p>
          <a:p>
            <a:pPr algn="l">
              <a:lnSpc>
                <a:spcPts val="2920"/>
              </a:lnSpc>
            </a:pPr>
            <a:r>
              <a:rPr lang="en-US" sz="2246" spc="-67">
                <a:solidFill>
                  <a:srgbClr val="FFFFFF"/>
                </a:solidFill>
                <a:latin typeface="Times New Roman"/>
                <a:ea typeface="Times New Roman"/>
                <a:cs typeface="Times New Roman"/>
                <a:sym typeface="Times New Roman"/>
              </a:rPr>
              <a:t>🔹 How to Reduce Fragmentation:</a:t>
            </a:r>
          </a:p>
          <a:p>
            <a:pPr algn="l" marL="484962" indent="-242481" lvl="1">
              <a:lnSpc>
                <a:spcPts val="2920"/>
              </a:lnSpc>
              <a:buFont typeface="Arial"/>
              <a:buChar char="•"/>
            </a:pPr>
            <a:r>
              <a:rPr lang="en-US" sz="2246" spc="-67">
                <a:solidFill>
                  <a:srgbClr val="FFFFFF"/>
                </a:solidFill>
                <a:latin typeface="Times New Roman"/>
                <a:ea typeface="Times New Roman"/>
                <a:cs typeface="Times New Roman"/>
                <a:sym typeface="Times New Roman"/>
              </a:rPr>
              <a:t>Internal: Use variable-size partitions or paging.</a:t>
            </a:r>
          </a:p>
          <a:p>
            <a:pPr algn="l" marL="484962" indent="-242481" lvl="1">
              <a:lnSpc>
                <a:spcPts val="2920"/>
              </a:lnSpc>
              <a:buFont typeface="Arial"/>
              <a:buChar char="•"/>
            </a:pPr>
            <a:r>
              <a:rPr lang="en-US" sz="2246" spc="-67">
                <a:solidFill>
                  <a:srgbClr val="FFFFFF"/>
                </a:solidFill>
                <a:latin typeface="Times New Roman"/>
                <a:ea typeface="Times New Roman"/>
                <a:cs typeface="Times New Roman"/>
                <a:sym typeface="Times New Roman"/>
              </a:rPr>
              <a:t>External: Use compaction or non-contiguous memory allocation methods (like paging or segmentation).</a:t>
            </a:r>
          </a:p>
          <a:p>
            <a:pPr algn="l">
              <a:lnSpc>
                <a:spcPts val="2920"/>
              </a:lnSpc>
            </a:pPr>
          </a:p>
        </p:txBody>
      </p:sp>
      <p:sp>
        <p:nvSpPr>
          <p:cNvPr name="TextBox 4" id="4"/>
          <p:cNvSpPr txBox="true"/>
          <p:nvPr/>
        </p:nvSpPr>
        <p:spPr>
          <a:xfrm rot="0">
            <a:off x="5617572" y="508546"/>
            <a:ext cx="5713911" cy="756548"/>
          </a:xfrm>
          <a:prstGeom prst="rect">
            <a:avLst/>
          </a:prstGeom>
        </p:spPr>
        <p:txBody>
          <a:bodyPr anchor="t" rtlCol="false" tIns="0" lIns="0" bIns="0" rIns="0">
            <a:spAutoFit/>
          </a:bodyPr>
          <a:lstStyle/>
          <a:p>
            <a:pPr algn="l">
              <a:lnSpc>
                <a:spcPts val="5423"/>
              </a:lnSpc>
            </a:pPr>
            <a:r>
              <a:rPr lang="en-US" sz="6233" spc="-305">
                <a:solidFill>
                  <a:srgbClr val="38B6FF"/>
                </a:solidFill>
                <a:latin typeface="Norwester"/>
                <a:ea typeface="Norwester"/>
                <a:cs typeface="Norwester"/>
                <a:sym typeface="Norwester"/>
              </a:rPr>
              <a:t>FRAGMENTATION</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true" rot="0">
            <a:off x="1028700" y="5896105"/>
            <a:ext cx="3247475" cy="472360"/>
          </a:xfrm>
          <a:custGeom>
            <a:avLst/>
            <a:gdLst/>
            <a:ahLst/>
            <a:cxnLst/>
            <a:rect r="r" b="b" t="t" l="l"/>
            <a:pathLst>
              <a:path h="472360" w="3247475">
                <a:moveTo>
                  <a:pt x="0" y="472360"/>
                </a:moveTo>
                <a:lnTo>
                  <a:pt x="3247475" y="472360"/>
                </a:lnTo>
                <a:lnTo>
                  <a:pt x="3247475" y="0"/>
                </a:lnTo>
                <a:lnTo>
                  <a:pt x="0" y="0"/>
                </a:lnTo>
                <a:lnTo>
                  <a:pt x="0" y="4723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938468" y="2331363"/>
            <a:ext cx="13546874" cy="5290928"/>
          </a:xfrm>
          <a:prstGeom prst="rect">
            <a:avLst/>
          </a:prstGeom>
        </p:spPr>
        <p:txBody>
          <a:bodyPr anchor="t" rtlCol="false" tIns="0" lIns="0" bIns="0" rIns="0">
            <a:spAutoFit/>
          </a:bodyPr>
          <a:lstStyle/>
          <a:p>
            <a:pPr algn="l" marL="630931" indent="-315466" lvl="1">
              <a:lnSpc>
                <a:spcPts val="3799"/>
              </a:lnSpc>
              <a:buFont typeface="Arial"/>
              <a:buChar char="•"/>
            </a:pPr>
            <a:r>
              <a:rPr lang="en-US" sz="2922" spc="-87">
                <a:solidFill>
                  <a:srgbClr val="FFFFFF"/>
                </a:solidFill>
                <a:latin typeface="Helvetica World"/>
                <a:ea typeface="Helvetica World"/>
                <a:cs typeface="Helvetica World"/>
                <a:sym typeface="Helvetica World"/>
              </a:rPr>
              <a:t>Write Unix command for following: i)create a folder OSY ii) create a file FIRST in OSY folder iii) List/display all files and directories. iv) Write command to clear the screen </a:t>
            </a:r>
          </a:p>
          <a:p>
            <a:pPr algn="l">
              <a:lnSpc>
                <a:spcPts val="3799"/>
              </a:lnSpc>
            </a:pPr>
          </a:p>
          <a:p>
            <a:pPr algn="l">
              <a:lnSpc>
                <a:spcPts val="3799"/>
              </a:lnSpc>
            </a:pPr>
            <a:r>
              <a:rPr lang="en-US" sz="2922" spc="-87">
                <a:solidFill>
                  <a:srgbClr val="FFFFFF"/>
                </a:solidFill>
                <a:latin typeface="Helvetica World"/>
                <a:ea typeface="Helvetica World"/>
                <a:cs typeface="Helvetica World"/>
                <a:sym typeface="Helvetica World"/>
              </a:rPr>
              <a:t> Ans </a:t>
            </a:r>
          </a:p>
          <a:p>
            <a:pPr algn="l">
              <a:lnSpc>
                <a:spcPts val="3799"/>
              </a:lnSpc>
            </a:pPr>
            <a:r>
              <a:rPr lang="en-US" sz="2922" spc="-87">
                <a:solidFill>
                  <a:srgbClr val="FFFFFF"/>
                </a:solidFill>
                <a:latin typeface="Helvetica World"/>
                <a:ea typeface="Helvetica World"/>
                <a:cs typeface="Helvetica World"/>
                <a:sym typeface="Helvetica World"/>
              </a:rPr>
              <a:t>i) create a folder OSY:  mkdir OSY</a:t>
            </a:r>
          </a:p>
          <a:p>
            <a:pPr algn="l">
              <a:lnSpc>
                <a:spcPts val="3799"/>
              </a:lnSpc>
            </a:pPr>
            <a:r>
              <a:rPr lang="en-US" sz="2922" spc="-87">
                <a:solidFill>
                  <a:srgbClr val="FFFFFF"/>
                </a:solidFill>
                <a:latin typeface="Helvetica World"/>
                <a:ea typeface="Helvetica World"/>
                <a:cs typeface="Helvetica World"/>
                <a:sym typeface="Helvetica World"/>
              </a:rPr>
              <a:t> ii)create a file FIRST in OSY folder:  cd OSY  </a:t>
            </a:r>
          </a:p>
          <a:p>
            <a:pPr algn="l">
              <a:lnSpc>
                <a:spcPts val="3799"/>
              </a:lnSpc>
            </a:pPr>
            <a:r>
              <a:rPr lang="en-US" sz="2922" spc="-87">
                <a:solidFill>
                  <a:srgbClr val="FFFFFF"/>
                </a:solidFill>
                <a:latin typeface="Helvetica World"/>
                <a:ea typeface="Helvetica World"/>
                <a:cs typeface="Helvetica World"/>
                <a:sym typeface="Helvetica World"/>
              </a:rPr>
              <a:t>                                                                     touch FIRST</a:t>
            </a:r>
          </a:p>
          <a:p>
            <a:pPr algn="l">
              <a:lnSpc>
                <a:spcPts val="3799"/>
              </a:lnSpc>
            </a:pPr>
          </a:p>
          <a:p>
            <a:pPr algn="l">
              <a:lnSpc>
                <a:spcPts val="3799"/>
              </a:lnSpc>
            </a:pPr>
            <a:r>
              <a:rPr lang="en-US" sz="2922" spc="-87">
                <a:solidFill>
                  <a:srgbClr val="FFFFFF"/>
                </a:solidFill>
                <a:latin typeface="Helvetica World"/>
                <a:ea typeface="Helvetica World"/>
                <a:cs typeface="Helvetica World"/>
                <a:sym typeface="Helvetica World"/>
              </a:rPr>
              <a:t> iii) List/display all files and directories:  ls -1</a:t>
            </a:r>
          </a:p>
          <a:p>
            <a:pPr algn="l">
              <a:lnSpc>
                <a:spcPts val="3799"/>
              </a:lnSpc>
            </a:pPr>
          </a:p>
          <a:p>
            <a:pPr algn="l">
              <a:lnSpc>
                <a:spcPts val="3799"/>
              </a:lnSpc>
            </a:pPr>
            <a:r>
              <a:rPr lang="en-US" sz="2922" spc="-87">
                <a:solidFill>
                  <a:srgbClr val="FFFFFF"/>
                </a:solidFill>
                <a:latin typeface="Helvetica World"/>
                <a:ea typeface="Helvetica World"/>
                <a:cs typeface="Helvetica World"/>
                <a:sym typeface="Helvetica World"/>
              </a:rPr>
              <a:t> iv) to clear screen:  clear</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5400000">
            <a:off x="-358858" y="4907320"/>
            <a:ext cx="3247475" cy="472360"/>
          </a:xfrm>
          <a:custGeom>
            <a:avLst/>
            <a:gdLst/>
            <a:ahLst/>
            <a:cxnLst/>
            <a:rect r="r" b="b" t="t" l="l"/>
            <a:pathLst>
              <a:path h="472360" w="3247475">
                <a:moveTo>
                  <a:pt x="0" y="0"/>
                </a:moveTo>
                <a:lnTo>
                  <a:pt x="3247476" y="0"/>
                </a:lnTo>
                <a:lnTo>
                  <a:pt x="3247476" y="472360"/>
                </a:lnTo>
                <a:lnTo>
                  <a:pt x="0" y="4723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5400000">
            <a:off x="15399382" y="4907320"/>
            <a:ext cx="3247475" cy="472360"/>
          </a:xfrm>
          <a:custGeom>
            <a:avLst/>
            <a:gdLst/>
            <a:ahLst/>
            <a:cxnLst/>
            <a:rect r="r" b="b" t="t" l="l"/>
            <a:pathLst>
              <a:path h="472360" w="3247475">
                <a:moveTo>
                  <a:pt x="0" y="472360"/>
                </a:moveTo>
                <a:lnTo>
                  <a:pt x="3247476" y="472360"/>
                </a:lnTo>
                <a:lnTo>
                  <a:pt x="3247476" y="0"/>
                </a:lnTo>
                <a:lnTo>
                  <a:pt x="0" y="0"/>
                </a:lnTo>
                <a:lnTo>
                  <a:pt x="0" y="4723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2739543" y="2515555"/>
            <a:ext cx="12616074" cy="3163176"/>
          </a:xfrm>
          <a:prstGeom prst="rect">
            <a:avLst/>
          </a:prstGeom>
        </p:spPr>
        <p:txBody>
          <a:bodyPr anchor="t" rtlCol="false" tIns="0" lIns="0" bIns="0" rIns="0">
            <a:spAutoFit/>
          </a:bodyPr>
          <a:lstStyle/>
          <a:p>
            <a:pPr algn="ctr">
              <a:lnSpc>
                <a:spcPts val="25590"/>
              </a:lnSpc>
            </a:pPr>
            <a:r>
              <a:rPr lang="en-US" sz="19386" spc="-949">
                <a:solidFill>
                  <a:srgbClr val="38B6FF"/>
                </a:solidFill>
                <a:latin typeface="Norwester"/>
                <a:ea typeface="Norwester"/>
                <a:cs typeface="Norwester"/>
                <a:sym typeface="Norwester"/>
              </a:rPr>
              <a:t>THANK YOU</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TextBox 3" id="3"/>
          <p:cNvSpPr txBox="true"/>
          <p:nvPr/>
        </p:nvSpPr>
        <p:spPr>
          <a:xfrm rot="0">
            <a:off x="1545103" y="3148079"/>
            <a:ext cx="17296660" cy="5373632"/>
          </a:xfrm>
          <a:prstGeom prst="rect">
            <a:avLst/>
          </a:prstGeom>
        </p:spPr>
        <p:txBody>
          <a:bodyPr anchor="t" rtlCol="false" tIns="0" lIns="0" bIns="0" rIns="0">
            <a:spAutoFit/>
          </a:bodyPr>
          <a:lstStyle/>
          <a:p>
            <a:pPr algn="l">
              <a:lnSpc>
                <a:spcPts val="3938"/>
              </a:lnSpc>
            </a:pPr>
            <a:r>
              <a:rPr lang="en-US" sz="3029" spc="-90">
                <a:solidFill>
                  <a:srgbClr val="FFFFFF"/>
                </a:solidFill>
                <a:latin typeface="Times New Roman"/>
                <a:ea typeface="Times New Roman"/>
                <a:cs typeface="Times New Roman"/>
                <a:sym typeface="Times New Roman"/>
              </a:rPr>
              <a:t>Non-Contiguous Memory Management</a:t>
            </a:r>
          </a:p>
          <a:p>
            <a:pPr algn="l">
              <a:lnSpc>
                <a:spcPts val="3938"/>
              </a:lnSpc>
            </a:pPr>
            <a:r>
              <a:rPr lang="en-US" sz="3029" spc="-90">
                <a:solidFill>
                  <a:srgbClr val="FFFFFF"/>
                </a:solidFill>
                <a:latin typeface="Times New Roman"/>
                <a:ea typeface="Times New Roman"/>
                <a:cs typeface="Times New Roman"/>
                <a:sym typeface="Times New Roman"/>
              </a:rPr>
              <a:t>🔹 Definition:</a:t>
            </a:r>
          </a:p>
          <a:p>
            <a:pPr algn="l">
              <a:lnSpc>
                <a:spcPts val="3938"/>
              </a:lnSpc>
            </a:pPr>
            <a:r>
              <a:rPr lang="en-US" sz="3029" spc="-90">
                <a:solidFill>
                  <a:srgbClr val="FFFFFF"/>
                </a:solidFill>
                <a:latin typeface="Times New Roman"/>
                <a:ea typeface="Times New Roman"/>
                <a:cs typeface="Times New Roman"/>
                <a:sym typeface="Times New Roman"/>
              </a:rPr>
              <a:t>In non-contiguous memory management, a process’s memory is not stored in one continuous block of RAM.</a:t>
            </a:r>
          </a:p>
          <a:p>
            <a:pPr algn="l">
              <a:lnSpc>
                <a:spcPts val="3938"/>
              </a:lnSpc>
            </a:pPr>
            <a:r>
              <a:rPr lang="en-US" sz="3029" spc="-90">
                <a:solidFill>
                  <a:srgbClr val="FFFFFF"/>
                </a:solidFill>
                <a:latin typeface="Times New Roman"/>
                <a:ea typeface="Times New Roman"/>
                <a:cs typeface="Times New Roman"/>
                <a:sym typeface="Times New Roman"/>
              </a:rPr>
              <a:t> Instead, it is divided into smaller parts and stored in different locations in memory.</a:t>
            </a:r>
          </a:p>
          <a:p>
            <a:pPr algn="l">
              <a:lnSpc>
                <a:spcPts val="3938"/>
              </a:lnSpc>
            </a:pPr>
            <a:r>
              <a:rPr lang="en-US" sz="3029" spc="-90">
                <a:solidFill>
                  <a:srgbClr val="FFFFFF"/>
                </a:solidFill>
                <a:latin typeface="Times New Roman"/>
                <a:ea typeface="Times New Roman"/>
                <a:cs typeface="Times New Roman"/>
                <a:sym typeface="Times New Roman"/>
              </a:rPr>
              <a:t>This helps the OS use memory efficiently and avoid external fragmentation.</a:t>
            </a:r>
          </a:p>
          <a:p>
            <a:pPr algn="l">
              <a:lnSpc>
                <a:spcPts val="3938"/>
              </a:lnSpc>
            </a:pPr>
          </a:p>
          <a:p>
            <a:pPr algn="l" marL="654039" indent="-327020" lvl="1">
              <a:lnSpc>
                <a:spcPts val="3938"/>
              </a:lnSpc>
              <a:buAutoNum type="arabicPeriod" startAt="1"/>
            </a:pPr>
            <a:r>
              <a:rPr lang="en-US" sz="3029" spc="-90">
                <a:solidFill>
                  <a:srgbClr val="FFFFFF"/>
                </a:solidFill>
                <a:latin typeface="Times New Roman"/>
                <a:ea typeface="Times New Roman"/>
                <a:cs typeface="Times New Roman"/>
                <a:sym typeface="Times New Roman"/>
              </a:rPr>
              <a:t>Paging </a:t>
            </a:r>
          </a:p>
          <a:p>
            <a:pPr algn="l">
              <a:lnSpc>
                <a:spcPts val="3938"/>
              </a:lnSpc>
            </a:pPr>
          </a:p>
          <a:p>
            <a:pPr algn="l">
              <a:lnSpc>
                <a:spcPts val="3938"/>
              </a:lnSpc>
            </a:pPr>
            <a:r>
              <a:rPr lang="en-US" sz="3029" spc="-90">
                <a:solidFill>
                  <a:srgbClr val="FFFFFF"/>
                </a:solidFill>
                <a:latin typeface="Times New Roman"/>
                <a:ea typeface="Times New Roman"/>
                <a:cs typeface="Times New Roman"/>
                <a:sym typeface="Times New Roman"/>
              </a:rPr>
              <a:t>    2. Segmentation</a:t>
            </a:r>
          </a:p>
          <a:p>
            <a:pPr algn="l">
              <a:lnSpc>
                <a:spcPts val="3548"/>
              </a:lnSpc>
            </a:pPr>
          </a:p>
          <a:p>
            <a:pPr algn="l">
              <a:lnSpc>
                <a:spcPts val="3548"/>
              </a:lnSpc>
            </a:pPr>
          </a:p>
        </p:txBody>
      </p:sp>
      <p:sp>
        <p:nvSpPr>
          <p:cNvPr name="TextBox 4" id="4"/>
          <p:cNvSpPr txBox="true"/>
          <p:nvPr/>
        </p:nvSpPr>
        <p:spPr>
          <a:xfrm rot="0">
            <a:off x="5460442" y="1162050"/>
            <a:ext cx="8339277" cy="1000771"/>
          </a:xfrm>
          <a:prstGeom prst="rect">
            <a:avLst/>
          </a:prstGeom>
        </p:spPr>
        <p:txBody>
          <a:bodyPr anchor="t" rtlCol="false" tIns="0" lIns="0" bIns="0" rIns="0">
            <a:spAutoFit/>
          </a:bodyPr>
          <a:lstStyle/>
          <a:p>
            <a:pPr algn="l">
              <a:lnSpc>
                <a:spcPts val="3770"/>
              </a:lnSpc>
            </a:pPr>
            <a:r>
              <a:rPr lang="en-US" sz="4333" spc="-212">
                <a:solidFill>
                  <a:srgbClr val="38B6FF"/>
                </a:solidFill>
                <a:latin typeface="Norwester"/>
                <a:ea typeface="Norwester"/>
                <a:cs typeface="Norwester"/>
                <a:sym typeface="Norwester"/>
              </a:rPr>
              <a:t>NON-CONTIGUOUS MEMORY MANAGEMENT  </a:t>
            </a:r>
          </a:p>
          <a:p>
            <a:pPr algn="l">
              <a:lnSpc>
                <a:spcPts val="3770"/>
              </a:lnSpc>
            </a:pPr>
            <a:r>
              <a:rPr lang="en-US" sz="4333" spc="-212">
                <a:solidFill>
                  <a:srgbClr val="38B6FF"/>
                </a:solidFill>
                <a:latin typeface="Norwester"/>
                <a:ea typeface="Norwester"/>
                <a:cs typeface="Norwester"/>
                <a:sym typeface="Norwester"/>
              </a:rPr>
              <a: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Freeform 3" id="3"/>
          <p:cNvSpPr/>
          <p:nvPr/>
        </p:nvSpPr>
        <p:spPr>
          <a:xfrm flipH="false" flipV="false" rot="0">
            <a:off x="689245" y="6231665"/>
            <a:ext cx="4749916" cy="2514193"/>
          </a:xfrm>
          <a:custGeom>
            <a:avLst/>
            <a:gdLst/>
            <a:ahLst/>
            <a:cxnLst/>
            <a:rect r="r" b="b" t="t" l="l"/>
            <a:pathLst>
              <a:path h="2514193" w="4749916">
                <a:moveTo>
                  <a:pt x="0" y="0"/>
                </a:moveTo>
                <a:lnTo>
                  <a:pt x="4749916" y="0"/>
                </a:lnTo>
                <a:lnTo>
                  <a:pt x="4749916" y="2514193"/>
                </a:lnTo>
                <a:lnTo>
                  <a:pt x="0" y="2514193"/>
                </a:lnTo>
                <a:lnTo>
                  <a:pt x="0" y="0"/>
                </a:lnTo>
                <a:close/>
              </a:path>
            </a:pathLst>
          </a:custGeom>
          <a:blipFill>
            <a:blip r:embed="rId3"/>
            <a:stretch>
              <a:fillRect l="0" t="0" r="0" b="0"/>
            </a:stretch>
          </a:blipFill>
        </p:spPr>
      </p:sp>
      <p:sp>
        <p:nvSpPr>
          <p:cNvPr name="TextBox 4" id="4"/>
          <p:cNvSpPr txBox="true"/>
          <p:nvPr/>
        </p:nvSpPr>
        <p:spPr>
          <a:xfrm rot="0">
            <a:off x="689245" y="743975"/>
            <a:ext cx="14849796" cy="9824586"/>
          </a:xfrm>
          <a:prstGeom prst="rect">
            <a:avLst/>
          </a:prstGeom>
        </p:spPr>
        <p:txBody>
          <a:bodyPr anchor="t" rtlCol="false" tIns="0" lIns="0" bIns="0" rIns="0">
            <a:spAutoFit/>
          </a:bodyPr>
          <a:lstStyle/>
          <a:p>
            <a:pPr algn="l">
              <a:lnSpc>
                <a:spcPts val="2416"/>
              </a:lnSpc>
            </a:pPr>
            <a:r>
              <a:rPr lang="en-US" sz="1858" spc="-55">
                <a:solidFill>
                  <a:srgbClr val="FFFFFF"/>
                </a:solidFill>
                <a:latin typeface="Times New Roman"/>
                <a:ea typeface="Times New Roman"/>
                <a:cs typeface="Times New Roman"/>
                <a:sym typeface="Times New Roman"/>
              </a:rPr>
              <a:t>Definition:</a:t>
            </a:r>
          </a:p>
          <a:p>
            <a:pPr algn="l">
              <a:lnSpc>
                <a:spcPts val="2416"/>
              </a:lnSpc>
            </a:pPr>
            <a:r>
              <a:rPr lang="en-US" sz="1858" spc="-55">
                <a:solidFill>
                  <a:srgbClr val="FFFFFF"/>
                </a:solidFill>
                <a:latin typeface="Times New Roman"/>
                <a:ea typeface="Times New Roman"/>
                <a:cs typeface="Times New Roman"/>
                <a:sym typeface="Times New Roman"/>
              </a:rPr>
              <a:t>Paging is a memory management technique where physical memory (RAM) and logical memory (process) are both divided into equal-sized fixed blocks.</a:t>
            </a:r>
          </a:p>
          <a:p>
            <a:pPr algn="l" marL="401281" indent="-200641" lvl="1">
              <a:lnSpc>
                <a:spcPts val="2416"/>
              </a:lnSpc>
              <a:buFont typeface="Arial"/>
              <a:buChar char="•"/>
            </a:pPr>
            <a:r>
              <a:rPr lang="en-US" sz="1858" spc="-55">
                <a:solidFill>
                  <a:srgbClr val="FFFFFF"/>
                </a:solidFill>
                <a:latin typeface="Times New Roman"/>
                <a:ea typeface="Times New Roman"/>
                <a:cs typeface="Times New Roman"/>
                <a:sym typeface="Times New Roman"/>
              </a:rPr>
              <a:t>Logical blocks → called Pages</a:t>
            </a:r>
          </a:p>
          <a:p>
            <a:pPr algn="l" marL="401281" indent="-200641" lvl="1">
              <a:lnSpc>
                <a:spcPts val="2416"/>
              </a:lnSpc>
              <a:buFont typeface="Arial"/>
              <a:buChar char="•"/>
            </a:pPr>
            <a:r>
              <a:rPr lang="en-US" sz="1858" spc="-55">
                <a:solidFill>
                  <a:srgbClr val="FFFFFF"/>
                </a:solidFill>
                <a:latin typeface="Times New Roman"/>
                <a:ea typeface="Times New Roman"/>
                <a:cs typeface="Times New Roman"/>
                <a:sym typeface="Times New Roman"/>
              </a:rPr>
              <a:t>Physical blocks → called Frames</a:t>
            </a:r>
          </a:p>
          <a:p>
            <a:pPr algn="l">
              <a:lnSpc>
                <a:spcPts val="2416"/>
              </a:lnSpc>
            </a:pPr>
            <a:r>
              <a:rPr lang="en-US" sz="1858" spc="-55">
                <a:solidFill>
                  <a:srgbClr val="FFFFFF"/>
                </a:solidFill>
                <a:latin typeface="Times New Roman"/>
                <a:ea typeface="Times New Roman"/>
                <a:cs typeface="Times New Roman"/>
                <a:sym typeface="Times New Roman"/>
              </a:rPr>
              <a:t>Each page of a process is stored in any free frame in memory (not necessarily continuous).</a:t>
            </a:r>
          </a:p>
          <a:p>
            <a:pPr algn="l">
              <a:lnSpc>
                <a:spcPts val="2416"/>
              </a:lnSpc>
            </a:pPr>
            <a:r>
              <a:rPr lang="en-US" sz="1858" spc="-55">
                <a:solidFill>
                  <a:srgbClr val="FFFFFF"/>
                </a:solidFill>
                <a:latin typeface="Times New Roman"/>
                <a:ea typeface="Times New Roman"/>
                <a:cs typeface="Times New Roman"/>
                <a:sym typeface="Times New Roman"/>
              </a:rPr>
              <a:t>🧩 Simple Idea</a:t>
            </a:r>
          </a:p>
          <a:p>
            <a:pPr algn="l">
              <a:lnSpc>
                <a:spcPts val="2416"/>
              </a:lnSpc>
            </a:pPr>
            <a:r>
              <a:rPr lang="en-US" sz="1858" spc="-55">
                <a:solidFill>
                  <a:srgbClr val="FFFFFF"/>
                </a:solidFill>
                <a:latin typeface="Times New Roman"/>
                <a:ea typeface="Times New Roman"/>
                <a:cs typeface="Times New Roman"/>
                <a:sym typeface="Times New Roman"/>
              </a:rPr>
              <a:t>When a process is too big to fit in one continuous area of RAM,</a:t>
            </a:r>
          </a:p>
          <a:p>
            <a:pPr algn="l">
              <a:lnSpc>
                <a:spcPts val="2416"/>
              </a:lnSpc>
            </a:pPr>
            <a:r>
              <a:rPr lang="en-US" sz="1858" spc="-55">
                <a:solidFill>
                  <a:srgbClr val="FFFFFF"/>
                </a:solidFill>
                <a:latin typeface="Times New Roman"/>
                <a:ea typeface="Times New Roman"/>
                <a:cs typeface="Times New Roman"/>
                <a:sym typeface="Times New Roman"/>
              </a:rPr>
              <a:t> ➡️ The OS divides it into small equal parts called Pages.</a:t>
            </a:r>
          </a:p>
          <a:p>
            <a:pPr algn="l">
              <a:lnSpc>
                <a:spcPts val="2416"/>
              </a:lnSpc>
            </a:pPr>
            <a:r>
              <a:rPr lang="en-US" sz="1858" spc="-55">
                <a:solidFill>
                  <a:srgbClr val="FFFFFF"/>
                </a:solidFill>
                <a:latin typeface="Times New Roman"/>
                <a:ea typeface="Times New Roman"/>
                <a:cs typeface="Times New Roman"/>
                <a:sym typeface="Times New Roman"/>
              </a:rPr>
              <a:t> ➡️ The RAM is also divided into equal parts called Frames.</a:t>
            </a:r>
          </a:p>
          <a:p>
            <a:pPr algn="l">
              <a:lnSpc>
                <a:spcPts val="2416"/>
              </a:lnSpc>
            </a:pPr>
            <a:r>
              <a:rPr lang="en-US" sz="1858" spc="-55">
                <a:solidFill>
                  <a:srgbClr val="FFFFFF"/>
                </a:solidFill>
                <a:latin typeface="Times New Roman"/>
                <a:ea typeface="Times New Roman"/>
                <a:cs typeface="Times New Roman"/>
                <a:sym typeface="Times New Roman"/>
              </a:rPr>
              <a:t> ➡️ Each page of the process is stored in any free frame (anywhere in RAM).</a:t>
            </a:r>
          </a:p>
          <a:p>
            <a:pPr algn="l">
              <a:lnSpc>
                <a:spcPts val="2416"/>
              </a:lnSpc>
            </a:pPr>
            <a:r>
              <a:rPr lang="en-US" sz="1858" spc="-55">
                <a:solidFill>
                  <a:srgbClr val="FFFFFF"/>
                </a:solidFill>
                <a:latin typeface="Times New Roman"/>
                <a:ea typeface="Times New Roman"/>
                <a:cs typeface="Times New Roman"/>
                <a:sym typeface="Times New Roman"/>
              </a:rPr>
              <a:t>So, pages of one process can be spread all over the memory — not necessarily together.</a:t>
            </a:r>
          </a:p>
          <a:p>
            <a:pPr algn="l">
              <a:lnSpc>
                <a:spcPts val="2416"/>
              </a:lnSpc>
            </a:pPr>
            <a:r>
              <a:rPr lang="en-US" sz="1858" spc="-55">
                <a:solidFill>
                  <a:srgbClr val="FFFFFF"/>
                </a:solidFill>
                <a:latin typeface="Times New Roman"/>
                <a:ea typeface="Times New Roman"/>
                <a:cs typeface="Times New Roman"/>
                <a:sym typeface="Times New Roman"/>
              </a:rPr>
              <a:t>📘 Example</a:t>
            </a:r>
          </a:p>
          <a:p>
            <a:pPr algn="l">
              <a:lnSpc>
                <a:spcPts val="2416"/>
              </a:lnSpc>
            </a:pPr>
            <a:r>
              <a:rPr lang="en-US" sz="1858" spc="-55">
                <a:solidFill>
                  <a:srgbClr val="FFFFFF"/>
                </a:solidFill>
                <a:latin typeface="Times New Roman"/>
                <a:ea typeface="Times New Roman"/>
                <a:cs typeface="Times New Roman"/>
                <a:sym typeface="Times New Roman"/>
              </a:rPr>
              <a:t>Let’s say a program (process) needs 3 pages to run:</a:t>
            </a:r>
          </a:p>
          <a:p>
            <a:pPr algn="l">
              <a:lnSpc>
                <a:spcPts val="2416"/>
              </a:lnSpc>
            </a:pPr>
            <a:r>
              <a:rPr lang="en-US" sz="1858" spc="-55">
                <a:solidFill>
                  <a:srgbClr val="FFFFFF"/>
                </a:solidFill>
                <a:latin typeface="Times New Roman"/>
                <a:ea typeface="Times New Roman"/>
                <a:cs typeface="Times New Roman"/>
                <a:sym typeface="Times New Roman"/>
              </a:rPr>
              <a:t>Page 1, Page 2, Page 3</a:t>
            </a:r>
          </a:p>
          <a:p>
            <a:pPr algn="l">
              <a:lnSpc>
                <a:spcPts val="2416"/>
              </a:lnSpc>
            </a:pPr>
            <a:r>
              <a:rPr lang="en-US" sz="1858" spc="-55">
                <a:solidFill>
                  <a:srgbClr val="FFFFFF"/>
                </a:solidFill>
                <a:latin typeface="Times New Roman"/>
                <a:ea typeface="Times New Roman"/>
                <a:cs typeface="Times New Roman"/>
                <a:sym typeface="Times New Roman"/>
              </a:rPr>
              <a:t>And the RAM (main memory) has free frames like this</a:t>
            </a:r>
          </a:p>
          <a:p>
            <a:pPr algn="l">
              <a:lnSpc>
                <a:spcPts val="2416"/>
              </a:lnSpc>
            </a:pPr>
          </a:p>
          <a:p>
            <a:pPr algn="l">
              <a:lnSpc>
                <a:spcPts val="2416"/>
              </a:lnSpc>
            </a:pPr>
            <a:r>
              <a:rPr lang="en-US" sz="1858" spc="-55">
                <a:solidFill>
                  <a:srgbClr val="FFFFFF"/>
                </a:solidFill>
                <a:latin typeface="Times New Roman"/>
                <a:ea typeface="Times New Roman"/>
                <a:cs typeface="Times New Roman"/>
                <a:sym typeface="Times New Roman"/>
              </a:rPr>
              <a:t>Frame NumberStatus</a:t>
            </a:r>
          </a:p>
          <a:p>
            <a:pPr algn="l">
              <a:lnSpc>
                <a:spcPts val="2416"/>
              </a:lnSpc>
            </a:pPr>
          </a:p>
          <a:p>
            <a:pPr algn="l">
              <a:lnSpc>
                <a:spcPts val="2416"/>
              </a:lnSpc>
            </a:pPr>
          </a:p>
          <a:p>
            <a:pPr algn="l">
              <a:lnSpc>
                <a:spcPts val="2416"/>
              </a:lnSpc>
            </a:pPr>
          </a:p>
          <a:p>
            <a:pPr algn="l">
              <a:lnSpc>
                <a:spcPts val="2416"/>
              </a:lnSpc>
            </a:pPr>
          </a:p>
          <a:p>
            <a:pPr algn="l">
              <a:lnSpc>
                <a:spcPts val="2416"/>
              </a:lnSpc>
            </a:pPr>
          </a:p>
          <a:p>
            <a:pPr algn="l">
              <a:lnSpc>
                <a:spcPts val="2416"/>
              </a:lnSpc>
            </a:pPr>
          </a:p>
          <a:p>
            <a:pPr algn="l">
              <a:lnSpc>
                <a:spcPts val="2416"/>
              </a:lnSpc>
            </a:pPr>
          </a:p>
          <a:p>
            <a:pPr algn="l">
              <a:lnSpc>
                <a:spcPts val="2416"/>
              </a:lnSpc>
            </a:pPr>
          </a:p>
          <a:p>
            <a:pPr algn="l">
              <a:lnSpc>
                <a:spcPts val="2416"/>
              </a:lnSpc>
            </a:pPr>
          </a:p>
          <a:p>
            <a:pPr algn="l">
              <a:lnSpc>
                <a:spcPts val="2416"/>
              </a:lnSpc>
            </a:pPr>
            <a:r>
              <a:rPr lang="en-US" sz="1858" spc="-55">
                <a:solidFill>
                  <a:srgbClr val="FFFFFF"/>
                </a:solidFill>
                <a:latin typeface="Times New Roman"/>
                <a:ea typeface="Times New Roman"/>
                <a:cs typeface="Times New Roman"/>
                <a:sym typeface="Times New Roman"/>
              </a:rPr>
              <a:t>Now the OS can put:</a:t>
            </a:r>
          </a:p>
          <a:p>
            <a:pPr algn="l" marL="401281" indent="-200641" lvl="1">
              <a:lnSpc>
                <a:spcPts val="2416"/>
              </a:lnSpc>
              <a:buFont typeface="Arial"/>
              <a:buChar char="•"/>
            </a:pPr>
            <a:r>
              <a:rPr lang="en-US" sz="1858" spc="-55">
                <a:solidFill>
                  <a:srgbClr val="FFFFFF"/>
                </a:solidFill>
                <a:latin typeface="Times New Roman"/>
                <a:ea typeface="Times New Roman"/>
                <a:cs typeface="Times New Roman"/>
                <a:sym typeface="Times New Roman"/>
              </a:rPr>
              <a:t>Page 1 → Frame 1</a:t>
            </a:r>
          </a:p>
          <a:p>
            <a:pPr algn="l" marL="401281" indent="-200641" lvl="1">
              <a:lnSpc>
                <a:spcPts val="2416"/>
              </a:lnSpc>
              <a:buFont typeface="Arial"/>
              <a:buChar char="•"/>
            </a:pPr>
            <a:r>
              <a:rPr lang="en-US" sz="1858" spc="-55">
                <a:solidFill>
                  <a:srgbClr val="FFFFFF"/>
                </a:solidFill>
                <a:latin typeface="Times New Roman"/>
                <a:ea typeface="Times New Roman"/>
                <a:cs typeface="Times New Roman"/>
                <a:sym typeface="Times New Roman"/>
              </a:rPr>
              <a:t>Page 2 → Frame 3</a:t>
            </a:r>
          </a:p>
          <a:p>
            <a:pPr algn="l" marL="401281" indent="-200641" lvl="1">
              <a:lnSpc>
                <a:spcPts val="2416"/>
              </a:lnSpc>
              <a:buFont typeface="Arial"/>
              <a:buChar char="•"/>
            </a:pPr>
            <a:r>
              <a:rPr lang="en-US" sz="1858" spc="-55">
                <a:solidFill>
                  <a:srgbClr val="FFFFFF"/>
                </a:solidFill>
                <a:latin typeface="Times New Roman"/>
                <a:ea typeface="Times New Roman"/>
                <a:cs typeface="Times New Roman"/>
                <a:sym typeface="Times New Roman"/>
              </a:rPr>
              <a:t>Page 3 → Frame 4</a:t>
            </a:r>
          </a:p>
          <a:p>
            <a:pPr algn="l">
              <a:lnSpc>
                <a:spcPts val="2416"/>
              </a:lnSpc>
            </a:pPr>
            <a:r>
              <a:rPr lang="en-US" sz="1858" spc="-55">
                <a:solidFill>
                  <a:srgbClr val="FFFFFF"/>
                </a:solidFill>
                <a:latin typeface="Times New Roman"/>
                <a:ea typeface="Times New Roman"/>
                <a:cs typeface="Times New Roman"/>
                <a:sym typeface="Times New Roman"/>
              </a:rPr>
              <a:t>✅ All pages are stored, even though they are not together in memory.</a:t>
            </a:r>
          </a:p>
          <a:p>
            <a:pPr algn="l">
              <a:lnSpc>
                <a:spcPts val="2416"/>
              </a:lnSpc>
            </a:pPr>
          </a:p>
        </p:txBody>
      </p:sp>
      <p:sp>
        <p:nvSpPr>
          <p:cNvPr name="Freeform 5" id="5"/>
          <p:cNvSpPr/>
          <p:nvPr/>
        </p:nvSpPr>
        <p:spPr>
          <a:xfrm flipH="false" flipV="false" rot="0">
            <a:off x="9172575" y="2716338"/>
            <a:ext cx="8059548" cy="4029774"/>
          </a:xfrm>
          <a:custGeom>
            <a:avLst/>
            <a:gdLst/>
            <a:ahLst/>
            <a:cxnLst/>
            <a:rect r="r" b="b" t="t" l="l"/>
            <a:pathLst>
              <a:path h="4029774" w="8059548">
                <a:moveTo>
                  <a:pt x="0" y="0"/>
                </a:moveTo>
                <a:lnTo>
                  <a:pt x="8059548" y="0"/>
                </a:lnTo>
                <a:lnTo>
                  <a:pt x="8059548" y="4029774"/>
                </a:lnTo>
                <a:lnTo>
                  <a:pt x="0" y="4029774"/>
                </a:lnTo>
                <a:lnTo>
                  <a:pt x="0" y="0"/>
                </a:lnTo>
                <a:close/>
              </a:path>
            </a:pathLst>
          </a:custGeom>
          <a:blipFill>
            <a:blip r:embed="rId4"/>
            <a:stretch>
              <a:fillRect l="0" t="0" r="0" b="0"/>
            </a:stretch>
          </a:blipFill>
        </p:spPr>
      </p:sp>
      <p:sp>
        <p:nvSpPr>
          <p:cNvPr name="TextBox 6" id="6"/>
          <p:cNvSpPr txBox="true"/>
          <p:nvPr/>
        </p:nvSpPr>
        <p:spPr>
          <a:xfrm rot="0">
            <a:off x="7051376" y="181474"/>
            <a:ext cx="2546535" cy="847226"/>
          </a:xfrm>
          <a:prstGeom prst="rect">
            <a:avLst/>
          </a:prstGeom>
        </p:spPr>
        <p:txBody>
          <a:bodyPr anchor="t" rtlCol="false" tIns="0" lIns="0" bIns="0" rIns="0">
            <a:spAutoFit/>
          </a:bodyPr>
          <a:lstStyle/>
          <a:p>
            <a:pPr algn="l">
              <a:lnSpc>
                <a:spcPts val="6119"/>
              </a:lnSpc>
            </a:pPr>
            <a:r>
              <a:rPr lang="en-US" sz="7033" spc="-344">
                <a:solidFill>
                  <a:srgbClr val="38B6FF"/>
                </a:solidFill>
                <a:latin typeface="Norwester"/>
                <a:ea typeface="Norwester"/>
                <a:cs typeface="Norwester"/>
                <a:sym typeface="Norwester"/>
              </a:rPr>
              <a:t>PAGING</a:t>
            </a:r>
          </a:p>
        </p:txBody>
      </p:sp>
      <p:sp>
        <p:nvSpPr>
          <p:cNvPr name="TextBox 7" id="7"/>
          <p:cNvSpPr txBox="true"/>
          <p:nvPr/>
        </p:nvSpPr>
        <p:spPr>
          <a:xfrm rot="0">
            <a:off x="8114144" y="7431611"/>
            <a:ext cx="9632829" cy="1941685"/>
          </a:xfrm>
          <a:prstGeom prst="rect">
            <a:avLst/>
          </a:prstGeom>
        </p:spPr>
        <p:txBody>
          <a:bodyPr anchor="t" rtlCol="false" tIns="0" lIns="0" bIns="0" rIns="0">
            <a:spAutoFit/>
          </a:bodyPr>
          <a:lstStyle/>
          <a:p>
            <a:pPr algn="l">
              <a:lnSpc>
                <a:spcPts val="2611"/>
              </a:lnSpc>
              <a:spcBef>
                <a:spcPct val="0"/>
              </a:spcBef>
            </a:pPr>
            <a:r>
              <a:rPr lang="en-US" sz="1865" spc="-91">
                <a:solidFill>
                  <a:srgbClr val="FFFFFF"/>
                </a:solidFill>
                <a:latin typeface="Times New Roman"/>
                <a:ea typeface="Times New Roman"/>
                <a:cs typeface="Times New Roman"/>
                <a:sym typeface="Times New Roman"/>
              </a:rPr>
              <a:t>Real-World Example</a:t>
            </a:r>
          </a:p>
          <a:p>
            <a:pPr algn="l">
              <a:lnSpc>
                <a:spcPts val="2611"/>
              </a:lnSpc>
              <a:spcBef>
                <a:spcPct val="0"/>
              </a:spcBef>
            </a:pPr>
            <a:r>
              <a:rPr lang="en-US" sz="1865" spc="-91">
                <a:solidFill>
                  <a:srgbClr val="FFFFFF"/>
                </a:solidFill>
                <a:latin typeface="Times New Roman"/>
                <a:ea typeface="Times New Roman"/>
                <a:cs typeface="Times New Roman"/>
                <a:sym typeface="Times New Roman"/>
              </a:rPr>
              <a:t>Imagine your notebook has multiple subjects.</a:t>
            </a:r>
          </a:p>
          <a:p>
            <a:pPr algn="l">
              <a:lnSpc>
                <a:spcPts val="2611"/>
              </a:lnSpc>
              <a:spcBef>
                <a:spcPct val="0"/>
              </a:spcBef>
            </a:pPr>
            <a:r>
              <a:rPr lang="en-US" sz="1865" spc="-91">
                <a:solidFill>
                  <a:srgbClr val="FFFFFF"/>
                </a:solidFill>
                <a:latin typeface="Times New Roman"/>
                <a:ea typeface="Times New Roman"/>
                <a:cs typeface="Times New Roman"/>
                <a:sym typeface="Times New Roman"/>
              </a:rPr>
              <a:t> You tear out the pages of one subject (say "Maths") and keep them in different drawers.</a:t>
            </a:r>
          </a:p>
          <a:p>
            <a:pPr algn="l">
              <a:lnSpc>
                <a:spcPts val="2611"/>
              </a:lnSpc>
              <a:spcBef>
                <a:spcPct val="0"/>
              </a:spcBef>
            </a:pPr>
            <a:r>
              <a:rPr lang="en-US" sz="1865" spc="-91">
                <a:solidFill>
                  <a:srgbClr val="FFFFFF"/>
                </a:solidFill>
                <a:latin typeface="Times New Roman"/>
                <a:ea typeface="Times New Roman"/>
                <a:cs typeface="Times New Roman"/>
                <a:sym typeface="Times New Roman"/>
              </a:rPr>
              <a:t> To find them later, you keep a list (page table) of which drawer has which page.</a:t>
            </a:r>
          </a:p>
          <a:p>
            <a:pPr algn="l">
              <a:lnSpc>
                <a:spcPts val="2611"/>
              </a:lnSpc>
              <a:spcBef>
                <a:spcPct val="0"/>
              </a:spcBef>
            </a:pPr>
            <a:r>
              <a:rPr lang="en-US" sz="1865" spc="-91">
                <a:solidFill>
                  <a:srgbClr val="FFFFFF"/>
                </a:solidFill>
                <a:latin typeface="Times New Roman"/>
                <a:ea typeface="Times New Roman"/>
                <a:cs typeface="Times New Roman"/>
                <a:sym typeface="Times New Roman"/>
              </a:rPr>
              <a:t>Even though your Maths pages are not together, you can still read them in the right order using your list.</a:t>
            </a:r>
          </a:p>
          <a:p>
            <a:pPr algn="l">
              <a:lnSpc>
                <a:spcPts val="2611"/>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TextBox 3" id="3"/>
          <p:cNvSpPr txBox="true"/>
          <p:nvPr/>
        </p:nvSpPr>
        <p:spPr>
          <a:xfrm rot="0">
            <a:off x="573190" y="1878773"/>
            <a:ext cx="15004594" cy="8255196"/>
          </a:xfrm>
          <a:prstGeom prst="rect">
            <a:avLst/>
          </a:prstGeom>
        </p:spPr>
        <p:txBody>
          <a:bodyPr anchor="t" rtlCol="false" tIns="0" lIns="0" bIns="0" rIns="0">
            <a:spAutoFit/>
          </a:bodyPr>
          <a:lstStyle/>
          <a:p>
            <a:pPr algn="l">
              <a:lnSpc>
                <a:spcPts val="3229"/>
              </a:lnSpc>
            </a:pPr>
            <a:r>
              <a:rPr lang="en-US" sz="2484" spc="-74">
                <a:solidFill>
                  <a:srgbClr val="FFFFFF"/>
                </a:solidFill>
                <a:latin typeface="Times New Roman"/>
                <a:ea typeface="Times New Roman"/>
                <a:cs typeface="Times New Roman"/>
                <a:sym typeface="Times New Roman"/>
              </a:rPr>
              <a:t>🔹 Definition:</a:t>
            </a:r>
          </a:p>
          <a:p>
            <a:pPr algn="l">
              <a:lnSpc>
                <a:spcPts val="3229"/>
              </a:lnSpc>
            </a:pPr>
            <a:r>
              <a:rPr lang="en-US" sz="2484" spc="-74">
                <a:solidFill>
                  <a:srgbClr val="FFFFFF"/>
                </a:solidFill>
                <a:latin typeface="Times New Roman"/>
                <a:ea typeface="Times New Roman"/>
                <a:cs typeface="Times New Roman"/>
                <a:sym typeface="Times New Roman"/>
              </a:rPr>
              <a:t>Segmentation divides a process into variable-sized logical parts called segments based on the program’s structure.</a:t>
            </a:r>
          </a:p>
          <a:p>
            <a:pPr algn="l">
              <a:lnSpc>
                <a:spcPts val="3229"/>
              </a:lnSpc>
            </a:pPr>
            <a:r>
              <a:rPr lang="en-US" sz="2484" spc="-74">
                <a:solidFill>
                  <a:srgbClr val="FFFFFF"/>
                </a:solidFill>
                <a:latin typeface="Times New Roman"/>
                <a:ea typeface="Times New Roman"/>
                <a:cs typeface="Times New Roman"/>
                <a:sym typeface="Times New Roman"/>
              </a:rPr>
              <a:t>Each segment represents a logical unit such as:</a:t>
            </a:r>
          </a:p>
          <a:p>
            <a:pPr algn="l" marL="536411" indent="-268205" lvl="1">
              <a:lnSpc>
                <a:spcPts val="3229"/>
              </a:lnSpc>
              <a:buFont typeface="Arial"/>
              <a:buChar char="•"/>
            </a:pPr>
            <a:r>
              <a:rPr lang="en-US" sz="2484" spc="-74">
                <a:solidFill>
                  <a:srgbClr val="FFFFFF"/>
                </a:solidFill>
                <a:latin typeface="Times New Roman"/>
                <a:ea typeface="Times New Roman"/>
                <a:cs typeface="Times New Roman"/>
                <a:sym typeface="Times New Roman"/>
              </a:rPr>
              <a:t>Code segment (instructions)</a:t>
            </a:r>
          </a:p>
          <a:p>
            <a:pPr algn="l" marL="536411" indent="-268205" lvl="1">
              <a:lnSpc>
                <a:spcPts val="3229"/>
              </a:lnSpc>
              <a:buFont typeface="Arial"/>
              <a:buChar char="•"/>
            </a:pPr>
            <a:r>
              <a:rPr lang="en-US" sz="2484" spc="-74">
                <a:solidFill>
                  <a:srgbClr val="FFFFFF"/>
                </a:solidFill>
                <a:latin typeface="Times New Roman"/>
                <a:ea typeface="Times New Roman"/>
                <a:cs typeface="Times New Roman"/>
                <a:sym typeface="Times New Roman"/>
              </a:rPr>
              <a:t>Data segment</a:t>
            </a:r>
          </a:p>
          <a:p>
            <a:pPr algn="l" marL="536411" indent="-268205" lvl="1">
              <a:lnSpc>
                <a:spcPts val="3229"/>
              </a:lnSpc>
              <a:buFont typeface="Arial"/>
              <a:buChar char="•"/>
            </a:pPr>
            <a:r>
              <a:rPr lang="en-US" sz="2484" spc="-74">
                <a:solidFill>
                  <a:srgbClr val="FFFFFF"/>
                </a:solidFill>
                <a:latin typeface="Times New Roman"/>
                <a:ea typeface="Times New Roman"/>
                <a:cs typeface="Times New Roman"/>
                <a:sym typeface="Times New Roman"/>
              </a:rPr>
              <a:t>Stack segment</a:t>
            </a:r>
          </a:p>
          <a:p>
            <a:pPr algn="l" marL="536411" indent="-268205" lvl="1">
              <a:lnSpc>
                <a:spcPts val="3229"/>
              </a:lnSpc>
              <a:buFont typeface="Arial"/>
              <a:buChar char="•"/>
            </a:pPr>
            <a:r>
              <a:rPr lang="en-US" sz="2484" spc="-74">
                <a:solidFill>
                  <a:srgbClr val="FFFFFF"/>
                </a:solidFill>
                <a:latin typeface="Times New Roman"/>
                <a:ea typeface="Times New Roman"/>
                <a:cs typeface="Times New Roman"/>
                <a:sym typeface="Times New Roman"/>
              </a:rPr>
              <a:t>Heap segment</a:t>
            </a:r>
          </a:p>
          <a:p>
            <a:pPr algn="l">
              <a:lnSpc>
                <a:spcPts val="3229"/>
              </a:lnSpc>
            </a:pPr>
            <a:r>
              <a:rPr lang="en-US" sz="2484" spc="-74">
                <a:solidFill>
                  <a:srgbClr val="FFFFFF"/>
                </a:solidFill>
                <a:latin typeface="Times New Roman"/>
                <a:ea typeface="Times New Roman"/>
                <a:cs typeface="Times New Roman"/>
                <a:sym typeface="Times New Roman"/>
              </a:rPr>
              <a:t>Segments are of different sizes and stored in different memory locations (non-contiguously).</a:t>
            </a:r>
          </a:p>
          <a:p>
            <a:pPr algn="l">
              <a:lnSpc>
                <a:spcPts val="3749"/>
              </a:lnSpc>
            </a:pPr>
            <a:r>
              <a:rPr lang="en-US" sz="2884" spc="-86">
                <a:solidFill>
                  <a:srgbClr val="FFFFFF"/>
                </a:solidFill>
                <a:latin typeface="Times New Roman"/>
                <a:ea typeface="Times New Roman"/>
                <a:cs typeface="Times New Roman"/>
                <a:sym typeface="Times New Roman"/>
              </a:rPr>
              <a:t>🔹 Example:</a:t>
            </a:r>
          </a:p>
          <a:p>
            <a:pPr algn="l">
              <a:lnSpc>
                <a:spcPts val="3229"/>
              </a:lnSpc>
            </a:pPr>
          </a:p>
          <a:p>
            <a:pPr algn="l">
              <a:lnSpc>
                <a:spcPts val="3229"/>
              </a:lnSpc>
            </a:pPr>
            <a:r>
              <a:rPr lang="en-US" sz="2484" spc="-74">
                <a:solidFill>
                  <a:srgbClr val="FFFFFF"/>
                </a:solidFill>
                <a:latin typeface="Times New Roman"/>
                <a:ea typeface="Times New Roman"/>
                <a:cs typeface="Times New Roman"/>
                <a:sym typeface="Times New Roman"/>
              </a:rPr>
              <a:t>These segments are stored in different parts of memory (non-contiguous), and the OS uses a Segment Table to keep track of them.</a:t>
            </a:r>
          </a:p>
          <a:p>
            <a:pPr algn="l">
              <a:lnSpc>
                <a:spcPts val="3229"/>
              </a:lnSpc>
            </a:pPr>
            <a:r>
              <a:rPr lang="en-US" sz="2484" spc="-74">
                <a:solidFill>
                  <a:srgbClr val="FFFFFF"/>
                </a:solidFill>
                <a:latin typeface="Times New Roman"/>
                <a:ea typeface="Times New Roman"/>
                <a:cs typeface="Times New Roman"/>
                <a:sym typeface="Times New Roman"/>
              </a:rPr>
              <a:t>🔹 Real-World Example:</a:t>
            </a:r>
          </a:p>
          <a:p>
            <a:pPr algn="l">
              <a:lnSpc>
                <a:spcPts val="3229"/>
              </a:lnSpc>
            </a:pPr>
            <a:r>
              <a:rPr lang="en-US" sz="2484" spc="-74">
                <a:solidFill>
                  <a:srgbClr val="FFFFFF"/>
                </a:solidFill>
                <a:latin typeface="Times New Roman"/>
                <a:ea typeface="Times New Roman"/>
                <a:cs typeface="Times New Roman"/>
                <a:sym typeface="Times New Roman"/>
              </a:rPr>
              <a:t>Think of a movie project —</a:t>
            </a:r>
          </a:p>
          <a:p>
            <a:pPr algn="l" marL="536411" indent="-268205" lvl="1">
              <a:lnSpc>
                <a:spcPts val="3229"/>
              </a:lnSpc>
              <a:buFont typeface="Arial"/>
              <a:buChar char="•"/>
            </a:pPr>
            <a:r>
              <a:rPr lang="en-US" sz="2484" spc="-74">
                <a:solidFill>
                  <a:srgbClr val="FFFFFF"/>
                </a:solidFill>
                <a:latin typeface="Times New Roman"/>
                <a:ea typeface="Times New Roman"/>
                <a:cs typeface="Times New Roman"/>
                <a:sym typeface="Times New Roman"/>
              </a:rPr>
              <a:t>Video clips,</a:t>
            </a:r>
          </a:p>
          <a:p>
            <a:pPr algn="l" marL="536411" indent="-268205" lvl="1">
              <a:lnSpc>
                <a:spcPts val="3229"/>
              </a:lnSpc>
              <a:buFont typeface="Arial"/>
              <a:buChar char="•"/>
            </a:pPr>
            <a:r>
              <a:rPr lang="en-US" sz="2484" spc="-74">
                <a:solidFill>
                  <a:srgbClr val="FFFFFF"/>
                </a:solidFill>
                <a:latin typeface="Times New Roman"/>
                <a:ea typeface="Times New Roman"/>
                <a:cs typeface="Times New Roman"/>
                <a:sym typeface="Times New Roman"/>
              </a:rPr>
              <a:t>Audio files, and</a:t>
            </a:r>
          </a:p>
          <a:p>
            <a:pPr algn="l" marL="536411" indent="-268205" lvl="1">
              <a:lnSpc>
                <a:spcPts val="3229"/>
              </a:lnSpc>
              <a:buFont typeface="Arial"/>
              <a:buChar char="•"/>
            </a:pPr>
            <a:r>
              <a:rPr lang="en-US" sz="2484" spc="-74">
                <a:solidFill>
                  <a:srgbClr val="FFFFFF"/>
                </a:solidFill>
                <a:latin typeface="Times New Roman"/>
                <a:ea typeface="Times New Roman"/>
                <a:cs typeface="Times New Roman"/>
                <a:sym typeface="Times New Roman"/>
              </a:rPr>
              <a:t>Subtitles —</a:t>
            </a:r>
          </a:p>
          <a:p>
            <a:pPr algn="l" marL="536411" indent="-268205" lvl="1">
              <a:lnSpc>
                <a:spcPts val="3229"/>
              </a:lnSpc>
              <a:buFont typeface="Arial"/>
              <a:buChar char="•"/>
            </a:pPr>
            <a:r>
              <a:rPr lang="en-US" sz="2484" spc="-74">
                <a:solidFill>
                  <a:srgbClr val="FFFFFF"/>
                </a:solidFill>
                <a:latin typeface="Times New Roman"/>
                <a:ea typeface="Times New Roman"/>
                <a:cs typeface="Times New Roman"/>
                <a:sym typeface="Times New Roman"/>
              </a:rPr>
              <a:t> are all stored in different folders, but when you play the movie, your video editor combines them properly using a project file (segment table).</a:t>
            </a:r>
          </a:p>
          <a:p>
            <a:pPr algn="l">
              <a:lnSpc>
                <a:spcPts val="3229"/>
              </a:lnSpc>
            </a:pPr>
          </a:p>
        </p:txBody>
      </p:sp>
      <p:sp>
        <p:nvSpPr>
          <p:cNvPr name="Freeform 4" id="4"/>
          <p:cNvSpPr/>
          <p:nvPr/>
        </p:nvSpPr>
        <p:spPr>
          <a:xfrm flipH="false" flipV="false" rot="0">
            <a:off x="9696191" y="6595557"/>
            <a:ext cx="8342574" cy="2270118"/>
          </a:xfrm>
          <a:custGeom>
            <a:avLst/>
            <a:gdLst/>
            <a:ahLst/>
            <a:cxnLst/>
            <a:rect r="r" b="b" t="t" l="l"/>
            <a:pathLst>
              <a:path h="2270118" w="8342574">
                <a:moveTo>
                  <a:pt x="0" y="0"/>
                </a:moveTo>
                <a:lnTo>
                  <a:pt x="8342574" y="0"/>
                </a:lnTo>
                <a:lnTo>
                  <a:pt x="8342574" y="2270119"/>
                </a:lnTo>
                <a:lnTo>
                  <a:pt x="0" y="2270119"/>
                </a:lnTo>
                <a:lnTo>
                  <a:pt x="0" y="0"/>
                </a:lnTo>
                <a:close/>
              </a:path>
            </a:pathLst>
          </a:custGeom>
          <a:blipFill>
            <a:blip r:embed="rId3"/>
            <a:stretch>
              <a:fillRect l="0" t="0" r="0" b="-7492"/>
            </a:stretch>
          </a:blipFill>
        </p:spPr>
      </p:sp>
      <p:sp>
        <p:nvSpPr>
          <p:cNvPr name="TextBox 5" id="5"/>
          <p:cNvSpPr txBox="true"/>
          <p:nvPr/>
        </p:nvSpPr>
        <p:spPr>
          <a:xfrm rot="0">
            <a:off x="5521635" y="926486"/>
            <a:ext cx="5690122" cy="847226"/>
          </a:xfrm>
          <a:prstGeom prst="rect">
            <a:avLst/>
          </a:prstGeom>
        </p:spPr>
        <p:txBody>
          <a:bodyPr anchor="t" rtlCol="false" tIns="0" lIns="0" bIns="0" rIns="0">
            <a:spAutoFit/>
          </a:bodyPr>
          <a:lstStyle/>
          <a:p>
            <a:pPr algn="l">
              <a:lnSpc>
                <a:spcPts val="6119"/>
              </a:lnSpc>
            </a:pPr>
            <a:r>
              <a:rPr lang="en-US" sz="7033" spc="-344">
                <a:solidFill>
                  <a:srgbClr val="38B6FF"/>
                </a:solidFill>
                <a:latin typeface="Norwester"/>
                <a:ea typeface="Norwester"/>
                <a:cs typeface="Norwester"/>
                <a:sym typeface="Norwester"/>
              </a:rPr>
              <a:t>SEGMENTATION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TextBox 3" id="3"/>
          <p:cNvSpPr txBox="true"/>
          <p:nvPr/>
        </p:nvSpPr>
        <p:spPr>
          <a:xfrm rot="0">
            <a:off x="1592955" y="2903760"/>
            <a:ext cx="16404116" cy="6609768"/>
          </a:xfrm>
          <a:prstGeom prst="rect">
            <a:avLst/>
          </a:prstGeom>
        </p:spPr>
        <p:txBody>
          <a:bodyPr anchor="t" rtlCol="false" tIns="0" lIns="0" bIns="0" rIns="0">
            <a:spAutoFit/>
          </a:bodyPr>
          <a:lstStyle/>
          <a:p>
            <a:pPr algn="l">
              <a:lnSpc>
                <a:spcPts val="3495"/>
              </a:lnSpc>
            </a:pPr>
            <a:r>
              <a:rPr lang="en-US" sz="2688" spc="-80">
                <a:solidFill>
                  <a:srgbClr val="FFFFFF"/>
                </a:solidFill>
                <a:latin typeface="Times New Roman"/>
                <a:ea typeface="Times New Roman"/>
                <a:cs typeface="Times New Roman"/>
                <a:sym typeface="Times New Roman"/>
              </a:rPr>
              <a:t>Virtual memory is a memory management technique that gives an illusion of having more RAM than actually available by using a part of the hard disk as temporary memory.]</a:t>
            </a:r>
          </a:p>
          <a:p>
            <a:pPr algn="l">
              <a:lnSpc>
                <a:spcPts val="3495"/>
              </a:lnSpc>
            </a:pPr>
          </a:p>
          <a:p>
            <a:pPr algn="l">
              <a:lnSpc>
                <a:spcPts val="3495"/>
              </a:lnSpc>
            </a:pPr>
            <a:r>
              <a:rPr lang="en-US" sz="2688" spc="-80">
                <a:solidFill>
                  <a:srgbClr val="FFFFFF"/>
                </a:solidFill>
                <a:latin typeface="Times New Roman"/>
                <a:ea typeface="Times New Roman"/>
                <a:cs typeface="Times New Roman"/>
                <a:sym typeface="Times New Roman"/>
              </a:rPr>
              <a:t>💡 Explanation:</a:t>
            </a:r>
          </a:p>
          <a:p>
            <a:pPr algn="l">
              <a:lnSpc>
                <a:spcPts val="3495"/>
              </a:lnSpc>
            </a:pPr>
            <a:r>
              <a:rPr lang="en-US" sz="2688" spc="-80">
                <a:solidFill>
                  <a:srgbClr val="FFFFFF"/>
                </a:solidFill>
                <a:latin typeface="Times New Roman"/>
                <a:ea typeface="Times New Roman"/>
                <a:cs typeface="Times New Roman"/>
                <a:sym typeface="Times New Roman"/>
              </a:rPr>
              <a:t> When the physical RAM is full, the operating system moves some data or programs that are not currently in use to a special area on the hard disk called the swap space or page file.</a:t>
            </a:r>
          </a:p>
          <a:p>
            <a:pPr algn="l">
              <a:lnSpc>
                <a:spcPts val="3495"/>
              </a:lnSpc>
            </a:pPr>
            <a:r>
              <a:rPr lang="en-US" sz="2688" spc="-80">
                <a:solidFill>
                  <a:srgbClr val="FFFFFF"/>
                </a:solidFill>
                <a:latin typeface="Times New Roman"/>
                <a:ea typeface="Times New Roman"/>
                <a:cs typeface="Times New Roman"/>
                <a:sym typeface="Times New Roman"/>
              </a:rPr>
              <a:t> When that data is needed again, it is swapped back into RAM.</a:t>
            </a:r>
          </a:p>
          <a:p>
            <a:pPr algn="l">
              <a:lnSpc>
                <a:spcPts val="3495"/>
              </a:lnSpc>
            </a:pPr>
          </a:p>
          <a:p>
            <a:pPr algn="l">
              <a:lnSpc>
                <a:spcPts val="3495"/>
              </a:lnSpc>
            </a:pPr>
          </a:p>
          <a:p>
            <a:pPr algn="l">
              <a:lnSpc>
                <a:spcPts val="3495"/>
              </a:lnSpc>
            </a:pPr>
            <a:r>
              <a:rPr lang="en-US" sz="2688" spc="-80">
                <a:solidFill>
                  <a:srgbClr val="FFFFFF"/>
                </a:solidFill>
                <a:latin typeface="Times New Roman"/>
                <a:ea typeface="Times New Roman"/>
                <a:cs typeface="Times New Roman"/>
                <a:sym typeface="Times New Roman"/>
              </a:rPr>
              <a:t>🧠 Simple Example:</a:t>
            </a:r>
          </a:p>
          <a:p>
            <a:pPr algn="l">
              <a:lnSpc>
                <a:spcPts val="3495"/>
              </a:lnSpc>
            </a:pPr>
            <a:r>
              <a:rPr lang="en-US" sz="2688" spc="-80">
                <a:solidFill>
                  <a:srgbClr val="FFFFFF"/>
                </a:solidFill>
                <a:latin typeface="Times New Roman"/>
                <a:ea typeface="Times New Roman"/>
                <a:cs typeface="Times New Roman"/>
                <a:sym typeface="Times New Roman"/>
              </a:rPr>
              <a:t> Suppose your computer has 4 GB RAM, but you open programs that need 6 GB.</a:t>
            </a:r>
          </a:p>
          <a:p>
            <a:pPr algn="l">
              <a:lnSpc>
                <a:spcPts val="3495"/>
              </a:lnSpc>
            </a:pPr>
            <a:r>
              <a:rPr lang="en-US" sz="2688" spc="-80">
                <a:solidFill>
                  <a:srgbClr val="FFFFFF"/>
                </a:solidFill>
                <a:latin typeface="Times New Roman"/>
                <a:ea typeface="Times New Roman"/>
                <a:cs typeface="Times New Roman"/>
                <a:sym typeface="Times New Roman"/>
              </a:rPr>
              <a:t> The extra 2 GB is stored temporarily on the hard disk — this is virtual memory.</a:t>
            </a:r>
          </a:p>
          <a:p>
            <a:pPr algn="l">
              <a:lnSpc>
                <a:spcPts val="3495"/>
              </a:lnSpc>
            </a:pPr>
            <a:r>
              <a:rPr lang="en-US" sz="2688" spc="-80">
                <a:solidFill>
                  <a:srgbClr val="FFFFFF"/>
                </a:solidFill>
                <a:latin typeface="Times New Roman"/>
                <a:ea typeface="Times New Roman"/>
                <a:cs typeface="Times New Roman"/>
                <a:sym typeface="Times New Roman"/>
              </a:rPr>
              <a:t>So, the system works as if it has 6 GB total memory (4 GB real + 2 GB virtual).</a:t>
            </a:r>
          </a:p>
          <a:p>
            <a:pPr algn="l">
              <a:lnSpc>
                <a:spcPts val="3495"/>
              </a:lnSpc>
            </a:pPr>
          </a:p>
          <a:p>
            <a:pPr algn="l">
              <a:lnSpc>
                <a:spcPts val="3495"/>
              </a:lnSpc>
            </a:pPr>
          </a:p>
        </p:txBody>
      </p:sp>
      <p:sp>
        <p:nvSpPr>
          <p:cNvPr name="TextBox 4" id="4"/>
          <p:cNvSpPr txBox="true"/>
          <p:nvPr/>
        </p:nvSpPr>
        <p:spPr>
          <a:xfrm rot="0">
            <a:off x="5439047" y="1389460"/>
            <a:ext cx="5713911" cy="756548"/>
          </a:xfrm>
          <a:prstGeom prst="rect">
            <a:avLst/>
          </a:prstGeom>
        </p:spPr>
        <p:txBody>
          <a:bodyPr anchor="t" rtlCol="false" tIns="0" lIns="0" bIns="0" rIns="0">
            <a:spAutoFit/>
          </a:bodyPr>
          <a:lstStyle/>
          <a:p>
            <a:pPr algn="l">
              <a:lnSpc>
                <a:spcPts val="5423"/>
              </a:lnSpc>
            </a:pPr>
            <a:r>
              <a:rPr lang="en-US" sz="6233" spc="-305">
                <a:solidFill>
                  <a:srgbClr val="38B6FF"/>
                </a:solidFill>
                <a:latin typeface="Norwester"/>
                <a:ea typeface="Norwester"/>
                <a:cs typeface="Norwester"/>
                <a:sym typeface="Norwester"/>
              </a:rPr>
              <a:t>  VIRTUAL MEMORY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2500" t="0" r="-12500" b="0"/>
            </a:stretch>
          </a:blipFill>
        </p:spPr>
      </p:sp>
      <p:sp>
        <p:nvSpPr>
          <p:cNvPr name="TextBox 3" id="3"/>
          <p:cNvSpPr txBox="true"/>
          <p:nvPr/>
        </p:nvSpPr>
        <p:spPr>
          <a:xfrm rot="0">
            <a:off x="1647035" y="1748022"/>
            <a:ext cx="11519032" cy="8307320"/>
          </a:xfrm>
          <a:prstGeom prst="rect">
            <a:avLst/>
          </a:prstGeom>
        </p:spPr>
        <p:txBody>
          <a:bodyPr anchor="t" rtlCol="false" tIns="0" lIns="0" bIns="0" rIns="0">
            <a:spAutoFit/>
          </a:bodyPr>
          <a:lstStyle/>
          <a:p>
            <a:pPr algn="l">
              <a:lnSpc>
                <a:spcPts val="3005"/>
              </a:lnSpc>
            </a:pPr>
            <a:r>
              <a:rPr lang="en-US" sz="2312" spc="-69">
                <a:solidFill>
                  <a:srgbClr val="FFFFFF"/>
                </a:solidFill>
                <a:latin typeface="Times New Roman"/>
                <a:ea typeface="Times New Roman"/>
                <a:cs typeface="Times New Roman"/>
                <a:sym typeface="Times New Roman"/>
              </a:rPr>
              <a:t>Definition:</a:t>
            </a:r>
          </a:p>
          <a:p>
            <a:pPr algn="l">
              <a:lnSpc>
                <a:spcPts val="3005"/>
              </a:lnSpc>
            </a:pPr>
            <a:r>
              <a:rPr lang="en-US" sz="2312" spc="-69">
                <a:solidFill>
                  <a:srgbClr val="FFFFFF"/>
                </a:solidFill>
                <a:latin typeface="Times New Roman"/>
                <a:ea typeface="Times New Roman"/>
                <a:cs typeface="Times New Roman"/>
                <a:sym typeface="Times New Roman"/>
              </a:rPr>
              <a:t>Demand Paging is a method of loading pages into memory only when they are needed, not all at once.</a:t>
            </a:r>
          </a:p>
          <a:p>
            <a:pPr algn="l">
              <a:lnSpc>
                <a:spcPts val="3005"/>
              </a:lnSpc>
            </a:pPr>
            <a:r>
              <a:rPr lang="en-US" sz="2312" spc="-69">
                <a:solidFill>
                  <a:srgbClr val="FFFFFF"/>
                </a:solidFill>
                <a:latin typeface="Times New Roman"/>
                <a:ea typeface="Times New Roman"/>
                <a:cs typeface="Times New Roman"/>
                <a:sym typeface="Times New Roman"/>
              </a:rPr>
              <a:t>In paging, the program is divided into pages —</a:t>
            </a:r>
          </a:p>
          <a:p>
            <a:pPr algn="l">
              <a:lnSpc>
                <a:spcPts val="3005"/>
              </a:lnSpc>
            </a:pPr>
            <a:r>
              <a:rPr lang="en-US" sz="2312" spc="-69">
                <a:solidFill>
                  <a:srgbClr val="FFFFFF"/>
                </a:solidFill>
                <a:latin typeface="Times New Roman"/>
                <a:ea typeface="Times New Roman"/>
                <a:cs typeface="Times New Roman"/>
                <a:sym typeface="Times New Roman"/>
              </a:rPr>
              <a:t> but in demand paging, only the required pages are brought into RAM when the process starts executing.</a:t>
            </a:r>
          </a:p>
          <a:p>
            <a:pPr algn="l">
              <a:lnSpc>
                <a:spcPts val="3005"/>
              </a:lnSpc>
            </a:pPr>
            <a:r>
              <a:rPr lang="en-US" sz="2312" spc="-69">
                <a:solidFill>
                  <a:srgbClr val="FFFFFF"/>
                </a:solidFill>
                <a:latin typeface="Times New Roman"/>
                <a:ea typeface="Times New Roman"/>
                <a:cs typeface="Times New Roman"/>
                <a:sym typeface="Times New Roman"/>
              </a:rPr>
              <a:t>🔹 Example:</a:t>
            </a:r>
          </a:p>
          <a:p>
            <a:pPr algn="l">
              <a:lnSpc>
                <a:spcPts val="3005"/>
              </a:lnSpc>
            </a:pPr>
            <a:r>
              <a:rPr lang="en-US" sz="2312" spc="-69">
                <a:solidFill>
                  <a:srgbClr val="FFFFFF"/>
                </a:solidFill>
                <a:latin typeface="Times New Roman"/>
                <a:ea typeface="Times New Roman"/>
                <a:cs typeface="Times New Roman"/>
                <a:sym typeface="Times New Roman"/>
              </a:rPr>
              <a:t>Suppose a process has 10 pages, but it only needs Page 1 and Page 2 initially.</a:t>
            </a:r>
          </a:p>
          <a:p>
            <a:pPr algn="l">
              <a:lnSpc>
                <a:spcPts val="3005"/>
              </a:lnSpc>
            </a:pPr>
            <a:r>
              <a:rPr lang="en-US" sz="2312" spc="-69">
                <a:solidFill>
                  <a:srgbClr val="FFFFFF"/>
                </a:solidFill>
                <a:latin typeface="Times New Roman"/>
                <a:ea typeface="Times New Roman"/>
                <a:cs typeface="Times New Roman"/>
                <a:sym typeface="Times New Roman"/>
              </a:rPr>
              <a:t> The OS loads only those 2 pages into memory.</a:t>
            </a:r>
          </a:p>
          <a:p>
            <a:pPr algn="l">
              <a:lnSpc>
                <a:spcPts val="3005"/>
              </a:lnSpc>
            </a:pPr>
            <a:r>
              <a:rPr lang="en-US" sz="2312" spc="-69">
                <a:solidFill>
                  <a:srgbClr val="FFFFFF"/>
                </a:solidFill>
                <a:latin typeface="Times New Roman"/>
                <a:ea typeface="Times New Roman"/>
                <a:cs typeface="Times New Roman"/>
                <a:sym typeface="Times New Roman"/>
              </a:rPr>
              <a:t> When Page 5 is needed later, the OS brings it from disk to memory on demand.</a:t>
            </a:r>
          </a:p>
          <a:p>
            <a:pPr algn="l">
              <a:lnSpc>
                <a:spcPts val="3005"/>
              </a:lnSpc>
            </a:pPr>
            <a:r>
              <a:rPr lang="en-US" sz="2312" spc="-69">
                <a:solidFill>
                  <a:srgbClr val="FFFFFF"/>
                </a:solidFill>
                <a:latin typeface="Times New Roman"/>
                <a:ea typeface="Times New Roman"/>
                <a:cs typeface="Times New Roman"/>
                <a:sym typeface="Times New Roman"/>
              </a:rPr>
              <a:t>💡 Real-World Example:</a:t>
            </a:r>
          </a:p>
          <a:p>
            <a:pPr algn="l">
              <a:lnSpc>
                <a:spcPts val="3005"/>
              </a:lnSpc>
            </a:pPr>
            <a:r>
              <a:rPr lang="en-US" sz="2312" spc="-69">
                <a:solidFill>
                  <a:srgbClr val="FFFFFF"/>
                </a:solidFill>
                <a:latin typeface="Times New Roman"/>
                <a:ea typeface="Times New Roman"/>
                <a:cs typeface="Times New Roman"/>
                <a:sym typeface="Times New Roman"/>
              </a:rPr>
              <a:t>When you open a large PDF file, your computer doesn’t load all 500 pages at once —</a:t>
            </a:r>
          </a:p>
          <a:p>
            <a:pPr algn="l">
              <a:lnSpc>
                <a:spcPts val="3005"/>
              </a:lnSpc>
            </a:pPr>
            <a:r>
              <a:rPr lang="en-US" sz="2312" spc="-69">
                <a:solidFill>
                  <a:srgbClr val="FFFFFF"/>
                </a:solidFill>
                <a:latin typeface="Times New Roman"/>
                <a:ea typeface="Times New Roman"/>
                <a:cs typeface="Times New Roman"/>
                <a:sym typeface="Times New Roman"/>
              </a:rPr>
              <a:t> it loads only the pages you are currently viewing.</a:t>
            </a:r>
          </a:p>
          <a:p>
            <a:pPr algn="l">
              <a:lnSpc>
                <a:spcPts val="3005"/>
              </a:lnSpc>
            </a:pPr>
            <a:r>
              <a:rPr lang="en-US" sz="2312" spc="-69">
                <a:solidFill>
                  <a:srgbClr val="FFFFFF"/>
                </a:solidFill>
                <a:latin typeface="Times New Roman"/>
                <a:ea typeface="Times New Roman"/>
                <a:cs typeface="Times New Roman"/>
                <a:sym typeface="Times New Roman"/>
              </a:rPr>
              <a:t> When you scroll to page 300, it loads that page on demand.</a:t>
            </a:r>
          </a:p>
          <a:p>
            <a:pPr algn="l">
              <a:lnSpc>
                <a:spcPts val="3005"/>
              </a:lnSpc>
            </a:pPr>
            <a:r>
              <a:rPr lang="en-US" sz="2312" spc="-69">
                <a:solidFill>
                  <a:srgbClr val="FFFFFF"/>
                </a:solidFill>
                <a:latin typeface="Times New Roman"/>
                <a:ea typeface="Times New Roman"/>
                <a:cs typeface="Times New Roman"/>
                <a:sym typeface="Times New Roman"/>
              </a:rPr>
              <a:t>That’s demand paging.</a:t>
            </a:r>
          </a:p>
          <a:p>
            <a:pPr algn="l">
              <a:lnSpc>
                <a:spcPts val="3005"/>
              </a:lnSpc>
            </a:pPr>
            <a:r>
              <a:rPr lang="en-US" sz="2312" spc="-69">
                <a:solidFill>
                  <a:srgbClr val="FFFFFF"/>
                </a:solidFill>
                <a:latin typeface="Times New Roman"/>
                <a:ea typeface="Times New Roman"/>
                <a:cs typeface="Times New Roman"/>
                <a:sym typeface="Times New Roman"/>
              </a:rPr>
              <a:t>🔹 Advantages:</a:t>
            </a:r>
          </a:p>
          <a:p>
            <a:pPr algn="l" marL="499208" indent="-249604" lvl="1">
              <a:lnSpc>
                <a:spcPts val="3005"/>
              </a:lnSpc>
              <a:buFont typeface="Arial"/>
              <a:buChar char="•"/>
            </a:pPr>
            <a:r>
              <a:rPr lang="en-US" sz="2312" spc="-69">
                <a:solidFill>
                  <a:srgbClr val="FFFFFF"/>
                </a:solidFill>
                <a:latin typeface="Times New Roman"/>
                <a:ea typeface="Times New Roman"/>
                <a:cs typeface="Times New Roman"/>
                <a:sym typeface="Times New Roman"/>
              </a:rPr>
              <a:t>Saves memory space.</a:t>
            </a:r>
          </a:p>
          <a:p>
            <a:pPr algn="l" marL="499208" indent="-249604" lvl="1">
              <a:lnSpc>
                <a:spcPts val="3005"/>
              </a:lnSpc>
              <a:buFont typeface="Arial"/>
              <a:buChar char="•"/>
            </a:pPr>
            <a:r>
              <a:rPr lang="en-US" sz="2312" spc="-69">
                <a:solidFill>
                  <a:srgbClr val="FFFFFF"/>
                </a:solidFill>
                <a:latin typeface="Times New Roman"/>
                <a:ea typeface="Times New Roman"/>
                <a:cs typeface="Times New Roman"/>
                <a:sym typeface="Times New Roman"/>
              </a:rPr>
              <a:t>Reduces loading time.</a:t>
            </a:r>
          </a:p>
          <a:p>
            <a:pPr algn="l" marL="499208" indent="-249604" lvl="1">
              <a:lnSpc>
                <a:spcPts val="3005"/>
              </a:lnSpc>
              <a:buFont typeface="Arial"/>
              <a:buChar char="•"/>
            </a:pPr>
            <a:r>
              <a:rPr lang="en-US" sz="2312" spc="-69">
                <a:solidFill>
                  <a:srgbClr val="FFFFFF"/>
                </a:solidFill>
                <a:latin typeface="Times New Roman"/>
                <a:ea typeface="Times New Roman"/>
                <a:cs typeface="Times New Roman"/>
                <a:sym typeface="Times New Roman"/>
              </a:rPr>
              <a:t>Enables execution of large programs.</a:t>
            </a:r>
          </a:p>
          <a:p>
            <a:pPr algn="l">
              <a:lnSpc>
                <a:spcPts val="3005"/>
              </a:lnSpc>
            </a:pPr>
            <a:r>
              <a:rPr lang="en-US" sz="2312" spc="-69">
                <a:solidFill>
                  <a:srgbClr val="FFFFFF"/>
                </a:solidFill>
                <a:latin typeface="Times New Roman"/>
                <a:ea typeface="Times New Roman"/>
                <a:cs typeface="Times New Roman"/>
                <a:sym typeface="Times New Roman"/>
              </a:rPr>
              <a:t>🔹 Disadvantages:</a:t>
            </a:r>
          </a:p>
          <a:p>
            <a:pPr algn="l" marL="499208" indent="-249604" lvl="1">
              <a:lnSpc>
                <a:spcPts val="3005"/>
              </a:lnSpc>
              <a:buFont typeface="Arial"/>
              <a:buChar char="•"/>
            </a:pPr>
            <a:r>
              <a:rPr lang="en-US" sz="2312" spc="-69">
                <a:solidFill>
                  <a:srgbClr val="FFFFFF"/>
                </a:solidFill>
                <a:latin typeface="Times New Roman"/>
                <a:ea typeface="Times New Roman"/>
                <a:cs typeface="Times New Roman"/>
                <a:sym typeface="Times New Roman"/>
              </a:rPr>
              <a:t>Page faults can occur often if many pages are needed suddenly.</a:t>
            </a:r>
          </a:p>
          <a:p>
            <a:pPr algn="l">
              <a:lnSpc>
                <a:spcPts val="3005"/>
              </a:lnSpc>
            </a:pPr>
          </a:p>
          <a:p>
            <a:pPr algn="l">
              <a:lnSpc>
                <a:spcPts val="3005"/>
              </a:lnSpc>
            </a:pPr>
          </a:p>
          <a:p>
            <a:pPr algn="l">
              <a:lnSpc>
                <a:spcPts val="3005"/>
              </a:lnSpc>
            </a:pPr>
          </a:p>
        </p:txBody>
      </p:sp>
      <p:sp>
        <p:nvSpPr>
          <p:cNvPr name="Freeform 4" id="4"/>
          <p:cNvSpPr/>
          <p:nvPr/>
        </p:nvSpPr>
        <p:spPr>
          <a:xfrm flipH="false" flipV="false" rot="0">
            <a:off x="12194607" y="3872282"/>
            <a:ext cx="5064693" cy="5386018"/>
          </a:xfrm>
          <a:custGeom>
            <a:avLst/>
            <a:gdLst/>
            <a:ahLst/>
            <a:cxnLst/>
            <a:rect r="r" b="b" t="t" l="l"/>
            <a:pathLst>
              <a:path h="5386018" w="5064693">
                <a:moveTo>
                  <a:pt x="0" y="0"/>
                </a:moveTo>
                <a:lnTo>
                  <a:pt x="5064693" y="0"/>
                </a:lnTo>
                <a:lnTo>
                  <a:pt x="5064693" y="5386018"/>
                </a:lnTo>
                <a:lnTo>
                  <a:pt x="0" y="5386018"/>
                </a:lnTo>
                <a:lnTo>
                  <a:pt x="0" y="0"/>
                </a:lnTo>
                <a:close/>
              </a:path>
            </a:pathLst>
          </a:custGeom>
          <a:blipFill>
            <a:blip r:embed="rId3"/>
            <a:stretch>
              <a:fillRect l="0" t="0" r="0" b="0"/>
            </a:stretch>
          </a:blipFill>
        </p:spPr>
      </p:sp>
      <p:sp>
        <p:nvSpPr>
          <p:cNvPr name="TextBox 5" id="5"/>
          <p:cNvSpPr txBox="true"/>
          <p:nvPr/>
        </p:nvSpPr>
        <p:spPr>
          <a:xfrm rot="0">
            <a:off x="5510245" y="779394"/>
            <a:ext cx="7655822" cy="670062"/>
          </a:xfrm>
          <a:prstGeom prst="rect">
            <a:avLst/>
          </a:prstGeom>
        </p:spPr>
        <p:txBody>
          <a:bodyPr anchor="t" rtlCol="false" tIns="0" lIns="0" bIns="0" rIns="0">
            <a:spAutoFit/>
          </a:bodyPr>
          <a:lstStyle/>
          <a:p>
            <a:pPr algn="l">
              <a:lnSpc>
                <a:spcPts val="4814"/>
              </a:lnSpc>
            </a:pPr>
            <a:r>
              <a:rPr lang="en-US" sz="5533" spc="-271">
                <a:solidFill>
                  <a:srgbClr val="38B6FF"/>
                </a:solidFill>
                <a:latin typeface="Norwester"/>
                <a:ea typeface="Norwester"/>
                <a:cs typeface="Norwester"/>
                <a:sym typeface="Norwester"/>
              </a:rPr>
              <a:t>DEMAND PAGING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DAG2xG1e_b8</dc:identifier>
  <dcterms:modified xsi:type="dcterms:W3CDTF">2011-08-01T06:04:30Z</dcterms:modified>
  <cp:revision>1</cp:revision>
  <dc:title>5. File Managment</dc:title>
</cp:coreProperties>
</file>