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Shrikhand" charset="1" panose="02000000000000000000"/>
      <p:regular r:id="rId19"/>
    </p:embeddedFont>
    <p:embeddedFont>
      <p:font typeface="Quicksand" charset="1" panose="00000000000000000000"/>
      <p:regular r:id="rId20"/>
    </p:embeddedFont>
    <p:embeddedFont>
      <p:font typeface="Times New Roman" charset="1" panose="02020603050405020304"/>
      <p:regular r:id="rId21"/>
    </p:embeddedFont>
    <p:embeddedFont>
      <p:font typeface="Quicksand Bold" charset="1" panose="00000000000000000000"/>
      <p:regular r:id="rId22"/>
    </p:embeddedFont>
    <p:embeddedFont>
      <p:font typeface="Cooper BT Bold" charset="1" panose="0208080404030B020404"/>
      <p:regular r:id="rId23"/>
    </p:embeddedFont>
    <p:embeddedFont>
      <p:font typeface="Cooper BT Light" charset="1" panose="0208050304030B0204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81766" y="150533"/>
            <a:ext cx="18006234" cy="9985933"/>
          </a:xfrm>
          <a:prstGeom prst="rect">
            <a:avLst/>
          </a:prstGeom>
          <a:solidFill>
            <a:srgbClr val="27272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249513" y="574003"/>
            <a:ext cx="9380449" cy="63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42"/>
              </a:lnSpc>
            </a:pPr>
            <a:r>
              <a:rPr lang="en-US" sz="4742" spc="-118">
                <a:solidFill>
                  <a:srgbClr val="FFF559"/>
                </a:solidFill>
                <a:latin typeface="Shrikhand"/>
                <a:ea typeface="Shrikhand"/>
                <a:cs typeface="Shrikhand"/>
                <a:sym typeface="Shrikhand"/>
              </a:rPr>
              <a:t>Operating  System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496800" y="1033279"/>
            <a:ext cx="4762500" cy="1144515"/>
            <a:chOff x="0" y="0"/>
            <a:chExt cx="3687359" cy="8861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7359" cy="886139"/>
            </a:xfrm>
            <a:custGeom>
              <a:avLst/>
              <a:gdLst/>
              <a:ahLst/>
              <a:cxnLst/>
              <a:rect r="r" b="b" t="t" l="l"/>
              <a:pathLst>
                <a:path h="886139" w="3687359">
                  <a:moveTo>
                    <a:pt x="3562898" y="886139"/>
                  </a:moveTo>
                  <a:lnTo>
                    <a:pt x="124460" y="886139"/>
                  </a:lnTo>
                  <a:cubicBezTo>
                    <a:pt x="55880" y="886139"/>
                    <a:pt x="0" y="830259"/>
                    <a:pt x="0" y="7616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2899" y="0"/>
                  </a:lnTo>
                  <a:cubicBezTo>
                    <a:pt x="3631479" y="0"/>
                    <a:pt x="3687359" y="55880"/>
                    <a:pt x="3687359" y="124460"/>
                  </a:cubicBezTo>
                  <a:lnTo>
                    <a:pt x="3687359" y="761679"/>
                  </a:lnTo>
                  <a:cubicBezTo>
                    <a:pt x="3687359" y="830259"/>
                    <a:pt x="3631479" y="886139"/>
                    <a:pt x="3562899" y="886139"/>
                  </a:cubicBezTo>
                  <a:close/>
                </a:path>
              </a:pathLst>
            </a:custGeom>
            <a:solidFill>
              <a:srgbClr val="FFF55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496800" y="7438282"/>
            <a:ext cx="4762500" cy="2848718"/>
          </a:xfrm>
          <a:custGeom>
            <a:avLst/>
            <a:gdLst/>
            <a:ahLst/>
            <a:cxnLst/>
            <a:rect r="r" b="b" t="t" l="l"/>
            <a:pathLst>
              <a:path h="2848718" w="4762500">
                <a:moveTo>
                  <a:pt x="0" y="0"/>
                </a:moveTo>
                <a:lnTo>
                  <a:pt x="4762500" y="0"/>
                </a:lnTo>
                <a:lnTo>
                  <a:pt x="4762500" y="2848718"/>
                </a:lnTo>
                <a:lnTo>
                  <a:pt x="0" y="2848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8767445"/>
            <a:ext cx="9351458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559"/>
                </a:solidFill>
                <a:latin typeface="Quicksand"/>
                <a:ea typeface="Quicksand"/>
                <a:cs typeface="Quicksand"/>
                <a:sym typeface="Quicksand"/>
              </a:rPr>
              <a:t>BY Ms.Virkar.S.S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849225" y="1326771"/>
            <a:ext cx="40576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272727"/>
                </a:solidFill>
                <a:latin typeface="Quicksand"/>
                <a:ea typeface="Quicksand"/>
                <a:cs typeface="Quicksand"/>
                <a:sym typeface="Quicksand"/>
              </a:rPr>
              <a:t>Computer Engineering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63943" y="1682678"/>
            <a:ext cx="6224365" cy="885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4"/>
              </a:lnSpc>
              <a:spcBef>
                <a:spcPct val="0"/>
              </a:spcBef>
            </a:pPr>
            <a:r>
              <a:rPr lang="en-US" sz="5160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3.CPU Scheduling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2772" y="3601793"/>
            <a:ext cx="16175228" cy="421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9"/>
              </a:lnSpc>
              <a:spcBef>
                <a:spcPct val="0"/>
              </a:spcBef>
            </a:pPr>
            <a:r>
              <a:rPr lang="en-US" sz="3457" spc="-86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 Scheduling: Basic concept, CPU and I/O burst cycle</a:t>
            </a:r>
          </a:p>
          <a:p>
            <a:pPr algn="l">
              <a:lnSpc>
                <a:spcPts val="4149"/>
              </a:lnSpc>
              <a:spcBef>
                <a:spcPct val="0"/>
              </a:spcBef>
            </a:pPr>
            <a:r>
              <a:rPr lang="en-US" sz="3457" spc="-86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3.2 Preemptive and Non-preemptive scheduling, scheduling criteria</a:t>
            </a:r>
          </a:p>
          <a:p>
            <a:pPr algn="l">
              <a:lnSpc>
                <a:spcPts val="4149"/>
              </a:lnSpc>
              <a:spcBef>
                <a:spcPct val="0"/>
              </a:spcBef>
            </a:pPr>
            <a:r>
              <a:rPr lang="en-US" sz="3457" spc="-86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3.3 Types of Scheduling algorithms: First Come First Serve(FCFS), Shortest Job First (SJF), Shortest Remaining Time Next (SRTN), Round Robin (RR), Priority Scheduling, Multilevel Queue Scheduling</a:t>
            </a:r>
          </a:p>
          <a:p>
            <a:pPr algn="l">
              <a:lnSpc>
                <a:spcPts val="4149"/>
              </a:lnSpc>
              <a:spcBef>
                <a:spcPct val="0"/>
              </a:spcBef>
            </a:pPr>
            <a:r>
              <a:rPr lang="en-US" sz="3457" spc="-86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3.4 Deadlock: System Models, Necessary conditions Leading to Deadlock, Deadlock Handling: Deadlock prevention, Deadlock avoidance- Banker’s Algorithm</a:t>
            </a:r>
          </a:p>
          <a:p>
            <a:pPr algn="l">
              <a:lnSpc>
                <a:spcPts val="4149"/>
              </a:lnSpc>
              <a:spcBef>
                <a:spcPct val="0"/>
              </a:spcBef>
            </a:pPr>
            <a:r>
              <a:rPr lang="en-US" sz="3457" spc="-86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088" y="882345"/>
            <a:ext cx="13969212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80"/>
              </a:lnSpc>
              <a:spcBef>
                <a:spcPct val="0"/>
              </a:spcBef>
            </a:pPr>
            <a:r>
              <a:rPr lang="en-US" sz="4400" spc="-110">
                <a:solidFill>
                  <a:srgbClr val="272727"/>
                </a:solidFill>
                <a:latin typeface="Shrikhand"/>
                <a:ea typeface="Shrikhand"/>
                <a:cs typeface="Shrikhand"/>
                <a:sym typeface="Shrikhand"/>
              </a:rPr>
              <a:t>Banker’s Algorithm  (Deadlock Avoidance)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54380" y="1979965"/>
            <a:ext cx="16833620" cy="762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spc="-62" b="true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Step 1: Safety Check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Work = Available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Finish[i] = false (for all processes)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Find a process Pi such that:</a:t>
            </a:r>
          </a:p>
          <a:p>
            <a:pPr algn="l" marL="1079619" indent="-359873" lvl="2">
              <a:lnSpc>
                <a:spcPts val="3000"/>
              </a:lnSpc>
              <a:buFont typeface="Arial"/>
              <a:buChar char="⚬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Need[i] ≤ Work</a:t>
            </a:r>
          </a:p>
          <a:p>
            <a:pPr algn="l" marL="1079619" indent="-359873" lvl="2">
              <a:lnSpc>
                <a:spcPts val="3000"/>
              </a:lnSpc>
              <a:buFont typeface="Arial"/>
              <a:buChar char="⚬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Finish[i] = false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found → allocate its resources back (Work = Work + Allocation[i]), set Finish[i] = true.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Repeat until all processes are finished or no process can proceed.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all Finish[i] = true → System is in safe state.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Else → unsafe state (deadlock may happen).</a:t>
            </a:r>
          </a:p>
          <a:p>
            <a:pPr algn="l">
              <a:lnSpc>
                <a:spcPts val="3000"/>
              </a:lnSpc>
            </a:pPr>
            <a:r>
              <a:rPr lang="en-US" sz="2500" spc="-62" b="true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Step 2: Resource Request Algorithm</a:t>
            </a:r>
          </a:p>
          <a:p>
            <a:pPr algn="l">
              <a:lnSpc>
                <a:spcPts val="3000"/>
              </a:lnSpc>
            </a:pPr>
            <a:r>
              <a:rPr lang="en-US" sz="2500" spc="-62" b="true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When a process requests some resources: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Request[i] ≤ Need[i] → OK, else error.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Request[i] ≤ Available → OK, else process must wait.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Pretend to allocate resources (Available = Available – Request, Allocation = Allocation + Request, Need = Need – Request).</a:t>
            </a:r>
          </a:p>
          <a:p>
            <a:pPr algn="l" marL="539809" indent="-269905" lvl="1">
              <a:lnSpc>
                <a:spcPts val="3000"/>
              </a:lnSpc>
              <a:buAutoNum type="arabicPeriod" startAt="1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Run safety check.</a:t>
            </a:r>
          </a:p>
          <a:p>
            <a:pPr algn="l" marL="1079619" indent="-359873" lvl="2">
              <a:lnSpc>
                <a:spcPts val="3000"/>
              </a:lnSpc>
              <a:buFont typeface="Arial"/>
              <a:buChar char="⚬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safe → grant the request.</a:t>
            </a:r>
          </a:p>
          <a:p>
            <a:pPr algn="l" marL="1079619" indent="-359873" lvl="2">
              <a:lnSpc>
                <a:spcPts val="3000"/>
              </a:lnSpc>
              <a:buFont typeface="Arial"/>
              <a:buChar char="⚬"/>
            </a:pPr>
            <a:r>
              <a:rPr lang="en-US" b="true" sz="2500" spc="-62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unsafe → rollback and make the process wait.</a:t>
            </a:r>
          </a:p>
          <a:p>
            <a:pPr algn="l">
              <a:lnSpc>
                <a:spcPts val="30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FF5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90482" y="761036"/>
            <a:ext cx="11088291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20"/>
              </a:lnSpc>
              <a:spcBef>
                <a:spcPct val="0"/>
              </a:spcBef>
            </a:pPr>
            <a:r>
              <a:rPr lang="en-US" sz="6100" spc="-152">
                <a:solidFill>
                  <a:srgbClr val="272727"/>
                </a:solidFill>
                <a:latin typeface="Shrikhand"/>
                <a:ea typeface="Shrikhand"/>
                <a:cs typeface="Shrikhand"/>
                <a:sym typeface="Shrikhand"/>
              </a:rPr>
              <a:t>Steps of Banker’s Algorithm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1757" y="2105250"/>
            <a:ext cx="4119444" cy="47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9"/>
              </a:lnSpc>
              <a:spcBef>
                <a:spcPct val="0"/>
              </a:spcBef>
            </a:pPr>
            <a:r>
              <a:rPr lang="en-US" b="true" sz="3299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1: Safety Check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6877" y="3247422"/>
            <a:ext cx="17421123" cy="579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This algorithm find out whether system is in safe state or not.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</a:t>
            </a:r>
            <a:r>
              <a:rPr lang="en-US" sz="2611">
                <a:solidFill>
                  <a:srgbClr val="272727"/>
                </a:solidFill>
                <a:latin typeface="Quicksand"/>
                <a:ea typeface="Quicksand"/>
                <a:cs typeface="Quicksand"/>
                <a:sym typeface="Quicksand"/>
              </a:rPr>
              <a:t>. Let W be an integer array of length m, initialized to array A (Available number of resources). Let F be a boolean array of length n, initialized to false (determines if process finished or not).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sz="2611">
                <a:solidFill>
                  <a:srgbClr val="272727"/>
                </a:solidFill>
                <a:latin typeface="Quicksand"/>
                <a:ea typeface="Quicksand"/>
                <a:cs typeface="Quicksand"/>
                <a:sym typeface="Quicksand"/>
              </a:rPr>
              <a:t>2. Find such that both: 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F[1] == false  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sz="2611">
                <a:solidFill>
                  <a:srgbClr val="272727"/>
                </a:solidFill>
                <a:latin typeface="Quicksand"/>
                <a:ea typeface="Quicksand"/>
                <a:cs typeface="Quicksand"/>
                <a:sym typeface="Quicksand"/>
              </a:rPr>
              <a:t>go to step 4 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N[i] &lt; W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611">
                <a:solidFill>
                  <a:srgbClr val="272727"/>
                </a:solidFill>
                <a:latin typeface="Quicksand"/>
                <a:ea typeface="Quicksand"/>
                <a:cs typeface="Quicksand"/>
                <a:sym typeface="Quicksand"/>
              </a:rPr>
              <a:t>If no such i exists,go to step 4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W = W + C[i]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F[i] = true; Go to step 2</a:t>
            </a:r>
          </a:p>
          <a:p>
            <a:pPr algn="l">
              <a:lnSpc>
                <a:spcPts val="2872"/>
              </a:lnSpc>
              <a:spcBef>
                <a:spcPct val="0"/>
              </a:spcBef>
            </a:pPr>
          </a:p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611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If F[l] == true for all i , then the system is in a safe state, otherwise unsafe.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99202" y="704850"/>
            <a:ext cx="8811110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80"/>
              </a:lnSpc>
              <a:spcBef>
                <a:spcPct val="0"/>
              </a:spcBef>
            </a:pPr>
            <a:r>
              <a:rPr lang="en-US" sz="4400" spc="-110">
                <a:solidFill>
                  <a:srgbClr val="272727"/>
                </a:solidFill>
                <a:latin typeface="Shrikhand"/>
                <a:ea typeface="Shrikhand"/>
                <a:cs typeface="Shrikhand"/>
                <a:sym typeface="Shrikhand"/>
              </a:rPr>
              <a:t>Steps of Banker’s Algorithm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10751" y="2177336"/>
            <a:ext cx="17077249" cy="680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2"/>
              </a:lnSpc>
            </a:pPr>
            <a:r>
              <a:rPr lang="en-US" sz="3185" spc="-7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2 : Resource-Request Algorithm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This algorithm decides whether requests of the resources can be safely granted so as to system will remain in safe state.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Let R[n][m] be the two dimensional array, describe the current outstanding requests of all processes. R[i][j] = k indicates process Pi want k instances of resource type Rj to accomplish the execution.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If R[i][j] &lt;= N[i][j]  to step 2; </a:t>
            </a:r>
            <a:r>
              <a:rPr lang="en-US" sz="2485" spc="-6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otherwise, raise an error condition as process is requesting more resources than it needs.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If R[i][j] &gt; A[j]   </a:t>
            </a:r>
            <a:r>
              <a:rPr lang="en-US" sz="2485" spc="-62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then the process should wait as needed resources are not available.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Otherwise, go to step 4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Allocate the requested resources to Pi. The state is altered as</a:t>
            </a: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A[j] = A[j] - R[i][j]</a:t>
            </a: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C[i][j] = C[i][j] + R[i][j] </a:t>
            </a:r>
          </a:p>
          <a:p>
            <a:pPr algn="l">
              <a:lnSpc>
                <a:spcPts val="2982"/>
              </a:lnSpc>
            </a:pPr>
            <a:r>
              <a:rPr lang="en-US" sz="2485" spc="-62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N[i][ j = N[i][j] - R[i][j]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2623" y="2756118"/>
            <a:ext cx="5775400" cy="5204035"/>
          </a:xfrm>
          <a:custGeom>
            <a:avLst/>
            <a:gdLst/>
            <a:ahLst/>
            <a:cxnLst/>
            <a:rect r="r" b="b" t="t" l="l"/>
            <a:pathLst>
              <a:path h="5204035" w="5775400">
                <a:moveTo>
                  <a:pt x="0" y="0"/>
                </a:moveTo>
                <a:lnTo>
                  <a:pt x="5775399" y="0"/>
                </a:lnTo>
                <a:lnTo>
                  <a:pt x="5775399" y="5204035"/>
                </a:lnTo>
                <a:lnTo>
                  <a:pt x="0" y="520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9" r="-4891" b="-5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26579" y="814064"/>
            <a:ext cx="6234130" cy="9251412"/>
          </a:xfrm>
          <a:custGeom>
            <a:avLst/>
            <a:gdLst/>
            <a:ahLst/>
            <a:cxnLst/>
            <a:rect r="r" b="b" t="t" l="l"/>
            <a:pathLst>
              <a:path h="9251412" w="6234130">
                <a:moveTo>
                  <a:pt x="0" y="0"/>
                </a:moveTo>
                <a:lnTo>
                  <a:pt x="6234130" y="0"/>
                </a:lnTo>
                <a:lnTo>
                  <a:pt x="6234130" y="9251413"/>
                </a:lnTo>
                <a:lnTo>
                  <a:pt x="0" y="9251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99" r="0" b="-334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01960" y="4515789"/>
            <a:ext cx="5686040" cy="1847963"/>
          </a:xfrm>
          <a:custGeom>
            <a:avLst/>
            <a:gdLst/>
            <a:ahLst/>
            <a:cxnLst/>
            <a:rect r="r" b="b" t="t" l="l"/>
            <a:pathLst>
              <a:path h="1847963" w="5686040">
                <a:moveTo>
                  <a:pt x="0" y="0"/>
                </a:moveTo>
                <a:lnTo>
                  <a:pt x="5686040" y="0"/>
                </a:lnTo>
                <a:lnTo>
                  <a:pt x="5686040" y="1847963"/>
                </a:lnTo>
                <a:lnTo>
                  <a:pt x="0" y="1847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C34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53788" y="1458417"/>
            <a:ext cx="1508841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597698" y="1100594"/>
            <a:ext cx="8250555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Resource Allocation Graph (RAG)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77024" y="2791917"/>
            <a:ext cx="14665175" cy="5753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Scheduling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·Scheduling in Operating System means deciding which process gets to use the CPU next when multiple processes are in the ready queue.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·It is important because: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   CPU is a limited resource.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   Many processes compete for CPU time.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   Efficient scheduling improves CPU utilization and system performance.</a:t>
            </a: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👉 Definition:</a:t>
            </a:r>
          </a:p>
          <a:p>
            <a:pPr algn="just">
              <a:lnSpc>
                <a:spcPts val="3791"/>
              </a:lnSpc>
            </a:pPr>
          </a:p>
          <a:p>
            <a:pPr algn="just">
              <a:lnSpc>
                <a:spcPts val="3791"/>
              </a:lnSpc>
            </a:pPr>
            <a:r>
              <a:rPr lang="en-US" sz="2708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CPU Scheduling is the process of selecting a process from the ready queue and allocating the CPU to it.</a:t>
            </a:r>
          </a:p>
          <a:p>
            <a:pPr algn="just">
              <a:lnSpc>
                <a:spcPts val="3791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096648" y="374154"/>
            <a:ext cx="4462344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3.CPU Scheduling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4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79283"/>
            <a:ext cx="9798514" cy="6479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2"/>
              </a:lnSpc>
            </a:pPr>
            <a:r>
              <a:rPr lang="en-US" sz="2073" b="true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B) CPU–I/O Burst Cycle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</a:t>
            </a: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A process execution consists of CPU bursts (instructions executed by CPU) and I/O bursts (waiting for input/output).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·Processes alternate between these two.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1. CPU Burst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·Period when process is executing instructions on CPU.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·Example: Calculations in a program.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2. I/O Burst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·Period when process is waiting for I/O operations (disk read, printing, user input).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·Example: Waiting for file read/write.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Diagram: CPU–I/O Burst Cycle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CPU Burst → I/O Burst → CPU Burst → I/O Burst → ... → CPU Burst → Termination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·CPU-bound process: More CPU bursts, less I/O (e.g., heavy computations).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  <a:r>
              <a:rPr lang="en-US" b="true" sz="207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·I/O-bound process: More I/O bursts, short CPU bursts (e.g., text editor waiting for input).</a:t>
            </a:r>
          </a:p>
          <a:p>
            <a:pPr algn="just">
              <a:lnSpc>
                <a:spcPts val="290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60364" y="2452997"/>
            <a:ext cx="3786326" cy="7151950"/>
          </a:xfrm>
          <a:custGeom>
            <a:avLst/>
            <a:gdLst/>
            <a:ahLst/>
            <a:cxnLst/>
            <a:rect r="r" b="b" t="t" l="l"/>
            <a:pathLst>
              <a:path h="7151950" w="3786326">
                <a:moveTo>
                  <a:pt x="0" y="0"/>
                </a:moveTo>
                <a:lnTo>
                  <a:pt x="3786326" y="0"/>
                </a:lnTo>
                <a:lnTo>
                  <a:pt x="3786326" y="7151950"/>
                </a:lnTo>
                <a:lnTo>
                  <a:pt x="0" y="715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74092" y="1342227"/>
            <a:ext cx="6307455" cy="752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 CPU–I/O B</a:t>
            </a:r>
            <a:r>
              <a:rPr lang="en-US" sz="44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urst Cycle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96648" y="374154"/>
            <a:ext cx="4462344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3.CPU Scheduling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4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33566" y="2695418"/>
            <a:ext cx="6602578" cy="5327373"/>
          </a:xfrm>
          <a:custGeom>
            <a:avLst/>
            <a:gdLst/>
            <a:ahLst/>
            <a:cxnLst/>
            <a:rect r="r" b="b" t="t" l="l"/>
            <a:pathLst>
              <a:path h="5327373" w="6602578">
                <a:moveTo>
                  <a:pt x="0" y="0"/>
                </a:moveTo>
                <a:lnTo>
                  <a:pt x="6602578" y="0"/>
                </a:lnTo>
                <a:lnTo>
                  <a:pt x="6602578" y="5327372"/>
                </a:lnTo>
                <a:lnTo>
                  <a:pt x="0" y="5327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9" t="0" r="-133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3788" y="1458417"/>
            <a:ext cx="1508841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29838" y="1628548"/>
            <a:ext cx="8250555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Resource Allocation Graph (RAG)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8945" y="2901992"/>
            <a:ext cx="10119393" cy="108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7"/>
              </a:lnSpc>
              <a:spcBef>
                <a:spcPct val="0"/>
              </a:spcBef>
            </a:pPr>
            <a:r>
              <a:rPr lang="en-US" b="true" sz="3140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A Resource Allocation Graph is a directed graph used to describe deadlock situations in a system.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7052" y="5292429"/>
            <a:ext cx="9323341" cy="2370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b="true" sz="3377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Circle (○) → Process</a:t>
            </a: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b="true" sz="3377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Square (□) → Resource</a:t>
            </a: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b="true" sz="3377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Edge P → R → Process requesting resource</a:t>
            </a: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b="true" sz="3377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Edge R → P → Resource allocated to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96648" y="374154"/>
            <a:ext cx="4462344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3.CPU Scheduling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4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05888" y="6210065"/>
            <a:ext cx="4736561" cy="3789112"/>
          </a:xfrm>
          <a:custGeom>
            <a:avLst/>
            <a:gdLst/>
            <a:ahLst/>
            <a:cxnLst/>
            <a:rect r="r" b="b" t="t" l="l"/>
            <a:pathLst>
              <a:path h="3789112" w="4736561">
                <a:moveTo>
                  <a:pt x="0" y="0"/>
                </a:moveTo>
                <a:lnTo>
                  <a:pt x="4736561" y="0"/>
                </a:lnTo>
                <a:lnTo>
                  <a:pt x="4736561" y="3789111"/>
                </a:lnTo>
                <a:lnTo>
                  <a:pt x="0" y="3789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0" r="-13237" b="-1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82844" y="2561015"/>
            <a:ext cx="6823106" cy="2953725"/>
          </a:xfrm>
          <a:custGeom>
            <a:avLst/>
            <a:gdLst/>
            <a:ahLst/>
            <a:cxnLst/>
            <a:rect r="r" b="b" t="t" l="l"/>
            <a:pathLst>
              <a:path h="2953725" w="6823106">
                <a:moveTo>
                  <a:pt x="0" y="0"/>
                </a:moveTo>
                <a:lnTo>
                  <a:pt x="6823105" y="0"/>
                </a:lnTo>
                <a:lnTo>
                  <a:pt x="6823105" y="2953725"/>
                </a:lnTo>
                <a:lnTo>
                  <a:pt x="0" y="29537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53788" y="1458417"/>
            <a:ext cx="1508841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53788" y="1428571"/>
            <a:ext cx="8250555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Resource Allocation Graph (RAG)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3159" y="4750095"/>
            <a:ext cx="10219496" cy="460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08"/>
              </a:lnSpc>
            </a:pPr>
            <a:r>
              <a:rPr lang="en-US" sz="3291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Request Edge</a:t>
            </a:r>
          </a:p>
          <a:p>
            <a:pPr algn="just">
              <a:lnSpc>
                <a:spcPts val="4608"/>
              </a:lnSpc>
            </a:pPr>
            <a:r>
              <a:rPr lang="en-US" sz="3291" b="true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Assignment Edge</a:t>
            </a:r>
          </a:p>
          <a:p>
            <a:pPr algn="just">
              <a:lnSpc>
                <a:spcPts val="2228"/>
              </a:lnSpc>
            </a:pPr>
          </a:p>
          <a:p>
            <a:pPr algn="just">
              <a:lnSpc>
                <a:spcPts val="2228"/>
              </a:lnSpc>
            </a:pPr>
          </a:p>
          <a:p>
            <a:pPr algn="just" marL="710690" indent="-355345" lvl="1">
              <a:lnSpc>
                <a:spcPts val="4608"/>
              </a:lnSpc>
              <a:buFont typeface="Arial"/>
              <a:buChar char="•"/>
            </a:pPr>
            <a:r>
              <a:rPr lang="en-US" b="true" sz="3291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 → Resource = Request Edge (asking for it).</a:t>
            </a:r>
          </a:p>
          <a:p>
            <a:pPr algn="just" marL="710690" indent="-355345" lvl="1">
              <a:lnSpc>
                <a:spcPts val="4608"/>
              </a:lnSpc>
              <a:buFont typeface="Arial"/>
              <a:buChar char="•"/>
            </a:pPr>
            <a:r>
              <a:rPr lang="en-US" b="true" sz="3291">
                <a:solidFill>
                  <a:srgbClr val="FF914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Resource → Process = Assignment Edge (already got it).</a:t>
            </a:r>
          </a:p>
          <a:p>
            <a:pPr algn="just">
              <a:lnSpc>
                <a:spcPts val="4608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68945" y="2901992"/>
            <a:ext cx="10119393" cy="529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7"/>
              </a:lnSpc>
              <a:spcBef>
                <a:spcPct val="0"/>
              </a:spcBef>
            </a:pPr>
            <a:r>
              <a:rPr lang="en-US" b="true" sz="3140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Two Types of Edges in Resource Allocation Graph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4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53788" y="1458417"/>
            <a:ext cx="1508841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018722" y="389254"/>
            <a:ext cx="8250555" cy="63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598D8"/>
                </a:solidFill>
                <a:latin typeface="Shrikhand"/>
                <a:ea typeface="Shrikhand"/>
                <a:cs typeface="Shrikhand"/>
                <a:sym typeface="Shrikhand"/>
              </a:rPr>
              <a:t>Resource Allocation Graph (RAG)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9011" y="1963242"/>
            <a:ext cx="12002690" cy="7560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0505" indent="-265253" lvl="1">
              <a:lnSpc>
                <a:spcPts val="3906"/>
              </a:lnSpc>
              <a:buFont typeface="Arial"/>
              <a:buChar char="•"/>
            </a:pPr>
            <a:r>
              <a:rPr lang="en-US" b="true" sz="2457" spc="297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The set consisting of all the active processes in the system,</a:t>
            </a:r>
          </a:p>
          <a:p>
            <a:pPr algn="l">
              <a:lnSpc>
                <a:spcPts val="3906"/>
              </a:lnSpc>
            </a:pPr>
            <a:r>
              <a:rPr lang="en-US" b="true" sz="2457" spc="297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say P={ P1 ,P 2,..Pn}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</a:p>
          <a:p>
            <a:pPr algn="l" marL="530505" indent="-265253" lvl="1">
              <a:lnSpc>
                <a:spcPts val="1793"/>
              </a:lnSpc>
              <a:buFont typeface="Arial"/>
              <a:buChar char="•"/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The set consisting of all resource types in the system, 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say R= {R1,R2,...Rn}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</a:p>
          <a:p>
            <a:pPr algn="l" marL="530505" indent="-265253" lvl="1">
              <a:lnSpc>
                <a:spcPts val="1793"/>
              </a:lnSpc>
              <a:buFont typeface="Arial"/>
              <a:buChar char="•"/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 this graph, directed edge from process P to instance of resource type R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    indicates</a:t>
            </a: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that P has requested an instance of R and currently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waiting for that resource. A directed edge from resource type R to process P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indicates that an instance of resource type R has been allocated to process P. 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So, edge from process P to resource R is request edge and edge from resource R to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process P is assignment edge. Circle nodes in graph represent processes and square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represents resources.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If resource allocation graph contains cycle then deadlock may exist in the system. If</a:t>
            </a:r>
          </a:p>
          <a:p>
            <a:pPr algn="l">
              <a:lnSpc>
                <a:spcPts val="1793"/>
              </a:lnSpc>
            </a:pPr>
          </a:p>
          <a:p>
            <a:pPr algn="l">
              <a:lnSpc>
                <a:spcPts val="1793"/>
              </a:lnSpc>
            </a:pPr>
            <a:r>
              <a:rPr lang="en-US" b="true" sz="2457" spc="-63">
                <a:solidFill>
                  <a:srgbClr val="FFF55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it does not contain cycle, then processes are not deadlocked.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070602" y="1946650"/>
            <a:ext cx="6480360" cy="4680081"/>
          </a:xfrm>
          <a:custGeom>
            <a:avLst/>
            <a:gdLst/>
            <a:ahLst/>
            <a:cxnLst/>
            <a:rect r="r" b="b" t="t" l="l"/>
            <a:pathLst>
              <a:path h="4680081" w="6480360">
                <a:moveTo>
                  <a:pt x="0" y="0"/>
                </a:moveTo>
                <a:lnTo>
                  <a:pt x="6480360" y="0"/>
                </a:lnTo>
                <a:lnTo>
                  <a:pt x="6480360" y="4680082"/>
                </a:lnTo>
                <a:lnTo>
                  <a:pt x="0" y="4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8" t="0" r="-14839" b="-1383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14821" y="586705"/>
            <a:ext cx="10712528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-200">
                <a:solidFill>
                  <a:srgbClr val="272727"/>
                </a:solidFill>
                <a:latin typeface="Shrikhand"/>
                <a:ea typeface="Shrikhand"/>
                <a:cs typeface="Shrikhand"/>
                <a:sym typeface="Shrikhand"/>
              </a:rPr>
              <a:t>Deadlock Avoidance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1662" y="3121627"/>
            <a:ext cx="16105759" cy="409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1341" indent="-395670" lvl="1">
              <a:lnSpc>
                <a:spcPts val="4031"/>
              </a:lnSpc>
              <a:buFont typeface="Arial"/>
              <a:buChar char="•"/>
            </a:pPr>
            <a:r>
              <a:rPr lang="en-US" b="true" sz="3665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system checks before allocating resources whether the allocation will lead to a safe or unsafe situation.</a:t>
            </a:r>
          </a:p>
          <a:p>
            <a:pPr algn="l" marL="791341" indent="-395670" lvl="1">
              <a:lnSpc>
                <a:spcPts val="4031"/>
              </a:lnSpc>
              <a:buFont typeface="Arial"/>
              <a:buChar char="•"/>
            </a:pPr>
            <a:r>
              <a:rPr lang="en-US" b="true" sz="3665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If it may cause deadlock → system does not allocate (makes the process wait).</a:t>
            </a:r>
          </a:p>
          <a:p>
            <a:pPr algn="l" marL="791341" indent="-395670" lvl="1">
              <a:lnSpc>
                <a:spcPts val="4031"/>
              </a:lnSpc>
              <a:buFont typeface="Arial"/>
              <a:buChar char="•"/>
            </a:pPr>
            <a:r>
              <a:rPr lang="en-US" b="true" sz="3665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Works like a banker lending money only if he knows he will get it back safely.</a:t>
            </a:r>
          </a:p>
          <a:p>
            <a:pPr algn="l" marL="791341" indent="-395670" lvl="1">
              <a:lnSpc>
                <a:spcPts val="4031"/>
              </a:lnSpc>
              <a:buFont typeface="Arial"/>
              <a:buChar char="•"/>
            </a:pPr>
            <a:r>
              <a:rPr lang="en-US" b="true" sz="3665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Idea: Always keep the system in a safe state.</a:t>
            </a:r>
          </a:p>
          <a:p>
            <a:pPr algn="l">
              <a:lnSpc>
                <a:spcPts val="4031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F5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2975"/>
            <a:ext cx="16230600" cy="975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4050"/>
              </a:lnSpc>
              <a:buFont typeface="Arial"/>
              <a:buChar char="•"/>
            </a:pPr>
            <a:r>
              <a:rPr lang="en-US" b="true" sz="2700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Safe State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 state is safe if there exists a sequence of processes (safe sequence) such that all processes can finish without deadlock.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OS can always find at least one order to run processes to completion.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✅ Example: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If Available resources can satisfy one process’s needs, that process can finish → release resources → next process can finish, and so on.</a:t>
            </a:r>
          </a:p>
          <a:p>
            <a:pPr algn="l">
              <a:lnSpc>
                <a:spcPts val="4050"/>
              </a:lnSpc>
            </a:pPr>
          </a:p>
          <a:p>
            <a:pPr algn="l" marL="582930" indent="-291465" lvl="1">
              <a:lnSpc>
                <a:spcPts val="4050"/>
              </a:lnSpc>
              <a:buFont typeface="Arial"/>
              <a:buChar char="•"/>
            </a:pPr>
            <a:r>
              <a:rPr lang="en-US" b="true" sz="2700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Unsafe State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 state is unsafe if the OS cannot guarantee all processes will finish.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Unsafe ≠ Deadlock immediately, but deadlock may happen later.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So, the system avoids entering unsafe state.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Deadlock State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 situation where no process can proceed because every process is waiting for resources held by others.</a:t>
            </a:r>
          </a:p>
          <a:p>
            <a:pPr algn="l">
              <a:lnSpc>
                <a:spcPts val="4050"/>
              </a:lnSpc>
            </a:pPr>
            <a:r>
              <a:rPr lang="en-US" sz="2700" b="true">
                <a:solidFill>
                  <a:srgbClr val="2727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If system enters deadlock state → it is stuck forever.</a:t>
            </a:r>
          </a:p>
          <a:p>
            <a:pPr algn="l">
              <a:lnSpc>
                <a:spcPts val="4050"/>
              </a:lnSpc>
            </a:pPr>
          </a:p>
          <a:p>
            <a:pPr algn="l">
              <a:lnSpc>
                <a:spcPts val="4050"/>
              </a:lnSpc>
            </a:pPr>
          </a:p>
          <a:p>
            <a:pPr algn="l" marL="0" indent="0" lvl="0">
              <a:lnSpc>
                <a:spcPts val="40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59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088" y="841889"/>
            <a:ext cx="13969212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80"/>
              </a:lnSpc>
              <a:spcBef>
                <a:spcPct val="0"/>
              </a:spcBef>
            </a:pPr>
            <a:r>
              <a:rPr lang="en-US" sz="4400" spc="-110">
                <a:solidFill>
                  <a:srgbClr val="272727"/>
                </a:solidFill>
                <a:latin typeface="Shrikhand"/>
                <a:ea typeface="Shrikhand"/>
                <a:cs typeface="Shrikhand"/>
                <a:sym typeface="Shrikhand"/>
              </a:rPr>
              <a:t>Banker’s Algorithm  (Deadlock Avoidance)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84827" y="2703535"/>
            <a:ext cx="172593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</a:p>
          <a:p>
            <a:pPr algn="l" marL="647757" indent="-323878" lvl="1">
              <a:lnSpc>
                <a:spcPts val="3600"/>
              </a:lnSpc>
              <a:buFont typeface="Arial"/>
              <a:buChar char="•"/>
            </a:pPr>
            <a:r>
              <a:rPr lang="en-US" b="true" sz="3000" spc="-75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Banker’s algorithm is used to avoid deadlock.</a:t>
            </a:r>
          </a:p>
          <a:p>
            <a:pPr algn="l" marL="647757" indent="-323878" lvl="1">
              <a:lnSpc>
                <a:spcPts val="3600"/>
              </a:lnSpc>
              <a:buFont typeface="Arial"/>
              <a:buChar char="•"/>
            </a:pPr>
            <a:r>
              <a:rPr lang="en-US" b="true" sz="3000" spc="-75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It works like a banker giving loans:</a:t>
            </a:r>
          </a:p>
          <a:p>
            <a:pPr algn="l" marL="647757" indent="-323878" lvl="1">
              <a:lnSpc>
                <a:spcPts val="3600"/>
              </a:lnSpc>
              <a:buFont typeface="Arial"/>
              <a:buChar char="•"/>
            </a:pPr>
            <a:r>
              <a:rPr lang="en-US" b="true" sz="3000" spc="-75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The banker will only give a loan if he knows he can get it back safely.</a:t>
            </a:r>
          </a:p>
          <a:p>
            <a:pPr algn="l" marL="647757" indent="-323878" lvl="1">
              <a:lnSpc>
                <a:spcPts val="3600"/>
              </a:lnSpc>
              <a:buFont typeface="Arial"/>
              <a:buChar char="•"/>
            </a:pPr>
            <a:r>
              <a:rPr lang="en-US" b="true" sz="3000" spc="-75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Similarly, the OS will only allocate resources to a process if the system will remain in a safe state</a:t>
            </a:r>
            <a:r>
              <a:rPr lang="en-US" sz="3000" spc="-75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6913" y="5909797"/>
            <a:ext cx="14850547" cy="2202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3157">
                <a:solidFill>
                  <a:srgbClr val="1800A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Important Terms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3157">
                <a:solidFill>
                  <a:srgbClr val="1800A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Available → How many resources are free at the moment.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3157">
                <a:solidFill>
                  <a:srgbClr val="1800A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Max → Maximum demand of each process.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3157">
                <a:solidFill>
                  <a:srgbClr val="1800A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Allocation (C) → How many resources are already allocated to each process.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3157">
                <a:solidFill>
                  <a:srgbClr val="1800A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Need (N)→ Remaining resources a process may still request.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DAG0ynPTKtQ</dc:identifier>
  <dcterms:modified xsi:type="dcterms:W3CDTF">2011-08-01T06:04:30Z</dcterms:modified>
  <cp:revision>1</cp:revision>
  <dc:title>Operating System</dc:title>
</cp:coreProperties>
</file>