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58" r:id="rId10"/>
    <p:sldId id="264" r:id="rId11"/>
    <p:sldId id="259" r:id="rId12"/>
    <p:sldId id="260" r:id="rId13"/>
    <p:sldId id="271" r:id="rId14"/>
    <p:sldId id="261" r:id="rId15"/>
    <p:sldId id="272" r:id="rId16"/>
    <p:sldId id="262" r:id="rId17"/>
    <p:sldId id="273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1470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Unit I - Software Development Process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Overview of Software Engineering Models and Frameworks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Layered Approach Diagram</a:t>
            </a:r>
            <a:endParaRPr lang="en-US" sz="3600" dirty="0"/>
          </a:p>
        </p:txBody>
      </p:sp>
      <p:pic>
        <p:nvPicPr>
          <p:cNvPr id="1026" name="Picture 2" descr="Lightbox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225" y="2586831"/>
            <a:ext cx="401955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209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1.3 Software Development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Structured set of practices for planning, developing, and delivering software.</a:t>
            </a:r>
          </a:p>
          <a:p>
            <a:r>
              <a:rPr dirty="0"/>
              <a:t>• Ensures consistency, reusability, and process standardization.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1.4 Software Process Model - Waterfall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Sequential phases: Requirements → Design → Implementation → Testing → Deployment → Maintenance.</a:t>
            </a:r>
          </a:p>
          <a:p>
            <a:r>
              <a:rPr dirty="0"/>
              <a:t>• Advantages: Simple, structured.</a:t>
            </a:r>
          </a:p>
          <a:p>
            <a:r>
              <a:rPr dirty="0"/>
              <a:t>• Disadvantages: Inflexible to changes, late testing.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Waterfall Model</a:t>
            </a:r>
            <a:endParaRPr lang="en-US" dirty="0"/>
          </a:p>
        </p:txBody>
      </p:sp>
      <p:pic>
        <p:nvPicPr>
          <p:cNvPr id="2052" name="Picture 4" descr="Lightbox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312" y="1600200"/>
            <a:ext cx="654537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5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1.5 Incremental Process Model - RAD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Rapid Application Development (RAD).</a:t>
            </a:r>
          </a:p>
          <a:p>
            <a:r>
              <a:rPr dirty="0"/>
              <a:t>• Develops software in increments with prototypes.</a:t>
            </a:r>
          </a:p>
          <a:p>
            <a:r>
              <a:rPr dirty="0"/>
              <a:t>• Focus on speed and user feedback.</a:t>
            </a:r>
          </a:p>
          <a:p>
            <a:r>
              <a:rPr dirty="0"/>
              <a:t>• Advantages: Faster delivery, user involvement.</a:t>
            </a:r>
          </a:p>
          <a:p>
            <a:r>
              <a:rPr dirty="0"/>
              <a:t>• Disadvantages: Requires skilled developers, not for large projects.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 Model</a:t>
            </a:r>
            <a:endParaRPr lang="en-US" dirty="0"/>
          </a:p>
        </p:txBody>
      </p:sp>
      <p:pic>
        <p:nvPicPr>
          <p:cNvPr id="3074" name="Picture 2" descr="rad mode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7" y="2324894"/>
            <a:ext cx="3743325" cy="307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754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1.6 Evolutionary Models - Prototyping &amp; Spiral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Prototyping: Build working prototype, refine based on feedback.</a:t>
            </a:r>
          </a:p>
          <a:p>
            <a:r>
              <a:rPr dirty="0"/>
              <a:t>• Spiral: Combines iterative development with risk analysis.</a:t>
            </a:r>
          </a:p>
          <a:p>
            <a:r>
              <a:rPr dirty="0"/>
              <a:t>• Advantages: Risk handling, user involvement.</a:t>
            </a:r>
          </a:p>
          <a:p>
            <a:r>
              <a:rPr dirty="0"/>
              <a:t>• Disadvantages: Costly, complex management.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Spiral Model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75" y="2082006"/>
            <a:ext cx="5429250" cy="356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719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1.7 Agile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• Extreme Programming (XP): Frequent releases, pair programming.</a:t>
            </a:r>
          </a:p>
          <a:p>
            <a:r>
              <a:rPr dirty="0"/>
              <a:t>• Adaptive Software Development (ASD): Iterative, adaptive planning.</a:t>
            </a:r>
          </a:p>
          <a:p>
            <a:r>
              <a:rPr dirty="0"/>
              <a:t>• Scrum: Sprints, roles (Product Owner, Scrum Master, Team).</a:t>
            </a:r>
          </a:p>
          <a:p>
            <a:r>
              <a:rPr dirty="0"/>
              <a:t>• DSDM: Iterative, user involvement, time-boxing.</a:t>
            </a:r>
          </a:p>
          <a:p>
            <a:r>
              <a:rPr dirty="0"/>
              <a:t>• Crystal: Tailored to project size/criticality.</a:t>
            </a:r>
          </a:p>
          <a:p>
            <a:r>
              <a:rPr dirty="0"/>
              <a:t>• Agile Unified Process (AUP): Simplified version of RUP using agile techniques.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1.1 Software Characteristics &amp;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Characteristics: Correctness, Reliability, Efficiency, Integrity, Usability, Maintainability, Reusability, Portability.</a:t>
            </a:r>
          </a:p>
          <a:p>
            <a:r>
              <a:rPr dirty="0"/>
              <a:t>• Types: System Software, Application Software, Utility Software, Embedded Software, Web-based Software.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b="1" dirty="0"/>
              <a:t>Correctness:</a:t>
            </a:r>
            <a:endParaRPr lang="en-US" dirty="0"/>
          </a:p>
          <a:p>
            <a:pPr fontAlgn="ctr"/>
            <a:r>
              <a:rPr lang="en-US" dirty="0"/>
              <a:t>A program is considered correct if it fulfills all its specified requirements and performs according to its intended purpose. It's about accuracy and adherence to the defined functionality. </a:t>
            </a:r>
          </a:p>
          <a:p>
            <a:r>
              <a:rPr lang="en-US" b="1" dirty="0"/>
              <a:t>Reliability:</a:t>
            </a:r>
            <a:endParaRPr lang="en-US" dirty="0"/>
          </a:p>
          <a:p>
            <a:pPr fontAlgn="ctr"/>
            <a:r>
              <a:rPr lang="en-US" dirty="0"/>
              <a:t>Reliability means the software consistently performs its functions as expected, without errors or failures, over a specified period or under certain conditions. A reliable system minimizes the chances of unexpected behavior. </a:t>
            </a:r>
          </a:p>
          <a:p>
            <a:r>
              <a:rPr lang="en-US" b="1" dirty="0"/>
              <a:t>Efficiency:</a:t>
            </a:r>
            <a:endParaRPr lang="en-US" dirty="0"/>
          </a:p>
          <a:p>
            <a:pPr fontAlgn="ctr"/>
            <a:r>
              <a:rPr lang="en-US" dirty="0"/>
              <a:t>Efficiency refers to how well the software uses system resources like processing power, memory, and network bandwidth. An efficient program does not waste resources and completes tasks quickly. </a:t>
            </a:r>
          </a:p>
          <a:p>
            <a:r>
              <a:rPr lang="en-US" b="1" dirty="0"/>
              <a:t>Integrity:</a:t>
            </a:r>
            <a:endParaRPr lang="en-US" dirty="0"/>
          </a:p>
          <a:p>
            <a:pPr fontAlgn="ctr"/>
            <a:r>
              <a:rPr lang="en-US" dirty="0"/>
              <a:t>Integrity ensures that the software and data are protected from unauthorized access, modification, or destruction. It's about maintaining the consistency and accuracy of the software's information. </a:t>
            </a:r>
          </a:p>
          <a:p>
            <a:r>
              <a:rPr lang="en-US" b="1" dirty="0"/>
              <a:t>Usability:</a:t>
            </a:r>
            <a:endParaRPr lang="en-US" dirty="0"/>
          </a:p>
          <a:p>
            <a:pPr fontAlgn="ctr"/>
            <a:r>
              <a:rPr lang="en-US" dirty="0"/>
              <a:t>Usability focuses on how easy it is for users to learn, use, and understand the software. A usable system is intuitive, efficient for users, and minimizes errors. </a:t>
            </a:r>
          </a:p>
          <a:p>
            <a:r>
              <a:rPr lang="en-US" b="1" dirty="0"/>
              <a:t>Maintainability:</a:t>
            </a:r>
            <a:endParaRPr lang="en-US" dirty="0"/>
          </a:p>
          <a:p>
            <a:pPr fontAlgn="ctr"/>
            <a:r>
              <a:rPr lang="en-US" dirty="0"/>
              <a:t>Maintainability describes how easily the software can be modified, updated, or fixed. A maintainable system allows for efficient changes to address bugs, add features, or adapt to new environments. </a:t>
            </a:r>
          </a:p>
          <a:p>
            <a:r>
              <a:rPr lang="en-US" b="1" dirty="0"/>
              <a:t>Reusability:</a:t>
            </a:r>
            <a:endParaRPr lang="en-US" dirty="0"/>
          </a:p>
          <a:p>
            <a:pPr fontAlgn="ctr"/>
            <a:r>
              <a:rPr lang="en-US" dirty="0"/>
              <a:t>Reusability is the ability to use software components or modules in other software projects. This helps reduce development time and effort. </a:t>
            </a:r>
          </a:p>
          <a:p>
            <a:r>
              <a:rPr lang="en-US" b="1" dirty="0"/>
              <a:t>Portability:</a:t>
            </a:r>
            <a:endParaRPr lang="en-US" dirty="0"/>
          </a:p>
          <a:p>
            <a:r>
              <a:rPr lang="en-US" dirty="0"/>
              <a:t>Portability is the ability of the software to be transferred and run on different hardware or software platforms without requiring significant modifications. </a:t>
            </a:r>
          </a:p>
        </p:txBody>
      </p:sp>
    </p:spTree>
    <p:extLst>
      <p:ext uri="{BB962C8B-B14F-4D97-AF65-F5344CB8AC3E}">
        <p14:creationId xmlns:p14="http://schemas.microsoft.com/office/powerpoint/2010/main" val="2622952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1. System Software:</a:t>
            </a:r>
          </a:p>
          <a:p>
            <a:r>
              <a:rPr lang="en-US" b="1" dirty="0"/>
              <a:t>Definition:</a:t>
            </a:r>
            <a:endParaRPr lang="en-US" dirty="0"/>
          </a:p>
          <a:p>
            <a:pPr fontAlgn="ctr"/>
            <a:r>
              <a:rPr lang="en-US" dirty="0"/>
              <a:t>System software acts as an intermediary between the computer hardware and application software. It manages and controls the computer's resources and provides a platform for other software to run. </a:t>
            </a:r>
          </a:p>
          <a:p>
            <a:r>
              <a:rPr lang="en-US" b="1" dirty="0"/>
              <a:t>Examples:</a:t>
            </a:r>
            <a:endParaRPr lang="en-US" dirty="0"/>
          </a:p>
          <a:p>
            <a:pPr fontAlgn="ctr"/>
            <a:r>
              <a:rPr lang="en-US" dirty="0"/>
              <a:t>Operating systems (like Windows, </a:t>
            </a:r>
            <a:r>
              <a:rPr lang="en-US" dirty="0" err="1"/>
              <a:t>macOS</a:t>
            </a:r>
            <a:r>
              <a:rPr lang="en-US" dirty="0"/>
              <a:t>, Linux, Android), device drivers, firmware, and programming language translators. </a:t>
            </a:r>
          </a:p>
          <a:p>
            <a:r>
              <a:rPr lang="en-US" b="1" dirty="0"/>
              <a:t>Function:</a:t>
            </a:r>
            <a:endParaRPr lang="en-US" dirty="0"/>
          </a:p>
          <a:p>
            <a:r>
              <a:rPr lang="en-US" dirty="0"/>
              <a:t>Enables the basic functioning of the computer, allowing users to interact with hardware and run applications. </a:t>
            </a:r>
          </a:p>
        </p:txBody>
      </p:sp>
    </p:spTree>
    <p:extLst>
      <p:ext uri="{BB962C8B-B14F-4D97-AF65-F5344CB8AC3E}">
        <p14:creationId xmlns:p14="http://schemas.microsoft.com/office/powerpoint/2010/main" val="2332329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2. Application Software:</a:t>
            </a:r>
          </a:p>
          <a:p>
            <a:r>
              <a:rPr lang="en-US" b="1" dirty="0"/>
              <a:t>Definition:</a:t>
            </a:r>
            <a:endParaRPr lang="en-US" dirty="0"/>
          </a:p>
          <a:p>
            <a:pPr fontAlgn="ctr"/>
            <a:r>
              <a:rPr lang="en-US" dirty="0"/>
              <a:t>Application software, also known as end-user software, is designed to perform specific tasks for users. </a:t>
            </a:r>
          </a:p>
          <a:p>
            <a:r>
              <a:rPr lang="en-US" b="1" dirty="0"/>
              <a:t>Examples:</a:t>
            </a:r>
            <a:endParaRPr lang="en-US" dirty="0"/>
          </a:p>
          <a:p>
            <a:pPr fontAlgn="ctr"/>
            <a:r>
              <a:rPr lang="en-US" dirty="0"/>
              <a:t>Word processors, spreadsheets, web browsers, media players, email clients, games, and graphics software. </a:t>
            </a:r>
          </a:p>
          <a:p>
            <a:r>
              <a:rPr lang="en-US" b="1" dirty="0"/>
              <a:t>Function:</a:t>
            </a:r>
            <a:endParaRPr lang="en-US" dirty="0"/>
          </a:p>
          <a:p>
            <a:r>
              <a:rPr lang="en-US" dirty="0"/>
              <a:t>Enables users to accomplish various tasks related to productivity, creativity, communication, and entertainment. </a:t>
            </a:r>
          </a:p>
        </p:txBody>
      </p:sp>
    </p:spTree>
    <p:extLst>
      <p:ext uri="{BB962C8B-B14F-4D97-AF65-F5344CB8AC3E}">
        <p14:creationId xmlns:p14="http://schemas.microsoft.com/office/powerpoint/2010/main" val="3031039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3. Utility Software:</a:t>
            </a:r>
          </a:p>
          <a:p>
            <a:r>
              <a:rPr lang="en-US" b="1" dirty="0"/>
              <a:t>Definition:</a:t>
            </a:r>
            <a:endParaRPr lang="en-US" dirty="0"/>
          </a:p>
          <a:p>
            <a:pPr fontAlgn="ctr"/>
            <a:r>
              <a:rPr lang="en-US" dirty="0"/>
              <a:t>Utility software is a type of system software that helps manage, maintain, and optimize the computer system. </a:t>
            </a:r>
          </a:p>
          <a:p>
            <a:r>
              <a:rPr lang="en-US" b="1" dirty="0"/>
              <a:t>Examples:</a:t>
            </a:r>
            <a:endParaRPr lang="en-US" dirty="0"/>
          </a:p>
          <a:p>
            <a:pPr fontAlgn="ctr"/>
            <a:r>
              <a:rPr lang="en-US" dirty="0"/>
              <a:t>Antivirus software, disk cleanup tools, file compression utilities, and backup solutions. </a:t>
            </a:r>
          </a:p>
          <a:p>
            <a:r>
              <a:rPr lang="en-US" b="1" dirty="0"/>
              <a:t>Function:</a:t>
            </a:r>
            <a:endParaRPr lang="en-US" dirty="0"/>
          </a:p>
          <a:p>
            <a:r>
              <a:rPr lang="en-US" dirty="0"/>
              <a:t>Enhances the performance, security, and functionality of the computer system. </a:t>
            </a:r>
          </a:p>
        </p:txBody>
      </p:sp>
    </p:spTree>
    <p:extLst>
      <p:ext uri="{BB962C8B-B14F-4D97-AF65-F5344CB8AC3E}">
        <p14:creationId xmlns:p14="http://schemas.microsoft.com/office/powerpoint/2010/main" val="1551020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4. Embedded Software:</a:t>
            </a:r>
          </a:p>
          <a:p>
            <a:r>
              <a:rPr lang="en-US" b="1" dirty="0"/>
              <a:t>Definition:</a:t>
            </a:r>
            <a:r>
              <a:rPr lang="en-US" dirty="0"/>
              <a:t> Embedded software is designed to be part of a larger hardware system, often without direct user interaction.</a:t>
            </a:r>
          </a:p>
          <a:p>
            <a:r>
              <a:rPr lang="en-US" b="1" dirty="0"/>
              <a:t>Examples:</a:t>
            </a:r>
            <a:r>
              <a:rPr lang="en-US" dirty="0"/>
              <a:t> Software in microwave ovens, washing machines, cars, and other electronic devices.</a:t>
            </a:r>
          </a:p>
          <a:p>
            <a:r>
              <a:rPr lang="en-US" b="1" dirty="0"/>
              <a:t>Function:</a:t>
            </a:r>
            <a:r>
              <a:rPr lang="en-US" dirty="0"/>
              <a:t> Controls the specific functions of the embedded hardware device. </a:t>
            </a:r>
          </a:p>
        </p:txBody>
      </p:sp>
    </p:spTree>
    <p:extLst>
      <p:ext uri="{BB962C8B-B14F-4D97-AF65-F5344CB8AC3E}">
        <p14:creationId xmlns:p14="http://schemas.microsoft.com/office/powerpoint/2010/main" val="802135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5. Web-based Software:</a:t>
            </a:r>
          </a:p>
          <a:p>
            <a:r>
              <a:rPr lang="en-US" b="1" dirty="0"/>
              <a:t>Definition:</a:t>
            </a:r>
            <a:endParaRPr lang="en-US" dirty="0"/>
          </a:p>
          <a:p>
            <a:r>
              <a:rPr lang="en-US" dirty="0"/>
              <a:t>Web-based software is accessed and used through a web browser over the internet.</a:t>
            </a:r>
          </a:p>
          <a:p>
            <a:r>
              <a:rPr lang="en-US" b="1" dirty="0"/>
              <a:t>Examples:</a:t>
            </a:r>
            <a:endParaRPr lang="en-US" dirty="0"/>
          </a:p>
          <a:p>
            <a:r>
              <a:rPr lang="en-US" dirty="0"/>
              <a:t>Online shopping websites, social media platforms, web-based email services, and online collaboration tools.</a:t>
            </a:r>
          </a:p>
          <a:p>
            <a:r>
              <a:rPr lang="en-US" b="1" dirty="0"/>
              <a:t>Function:</a:t>
            </a:r>
            <a:endParaRPr lang="en-US" dirty="0"/>
          </a:p>
          <a:p>
            <a:r>
              <a:rPr lang="en-US" dirty="0"/>
              <a:t>Provides access to applications and services through a network connection, allowing users to interact with software remotely. </a:t>
            </a:r>
          </a:p>
        </p:txBody>
      </p:sp>
    </p:spTree>
    <p:extLst>
      <p:ext uri="{BB962C8B-B14F-4D97-AF65-F5344CB8AC3E}">
        <p14:creationId xmlns:p14="http://schemas.microsoft.com/office/powerpoint/2010/main" val="1464178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1.2 Software Engineering Layered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Layers: Quality Focus, Process, Methods, Tools.</a:t>
            </a:r>
          </a:p>
          <a:p>
            <a:r>
              <a:rPr dirty="0"/>
              <a:t>• Process: Defines framework for software development.</a:t>
            </a:r>
          </a:p>
          <a:p>
            <a:r>
              <a:rPr dirty="0"/>
              <a:t>• Methods: Technical approaches for development.</a:t>
            </a:r>
          </a:p>
          <a:p>
            <a:r>
              <a:rPr dirty="0"/>
              <a:t>• Tools: Automated/computer-aided support for methods.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512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Unit I - Software Development Process</vt:lpstr>
      <vt:lpstr>1.1 Software Characteristics &amp; Types</vt:lpstr>
      <vt:lpstr>Software Characteristics</vt:lpstr>
      <vt:lpstr>Types of Software</vt:lpstr>
      <vt:lpstr>PowerPoint Presentation</vt:lpstr>
      <vt:lpstr>PowerPoint Presentation</vt:lpstr>
      <vt:lpstr>PowerPoint Presentation</vt:lpstr>
      <vt:lpstr>PowerPoint Presentation</vt:lpstr>
      <vt:lpstr>1.2 Software Engineering Layered Approach</vt:lpstr>
      <vt:lpstr>Layered Approach Diagram</vt:lpstr>
      <vt:lpstr>1.3 Software Development Framework</vt:lpstr>
      <vt:lpstr>1.4 Software Process Model - Waterfall</vt:lpstr>
      <vt:lpstr>Waterfall Model</vt:lpstr>
      <vt:lpstr>1.5 Incremental Process Model - RAD</vt:lpstr>
      <vt:lpstr>RAD Model</vt:lpstr>
      <vt:lpstr>1.6 Evolutionary Models - Prototyping &amp; Spiral</vt:lpstr>
      <vt:lpstr>Spiral Model</vt:lpstr>
      <vt:lpstr>1.7 Agile Models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I - Software Development Process</dc:title>
  <dc:subject/>
  <dc:creator>Sayali</dc:creator>
  <cp:keywords/>
  <dc:description>generated using python-pptx</dc:description>
  <cp:lastModifiedBy>Microsoft account</cp:lastModifiedBy>
  <cp:revision>6</cp:revision>
  <dcterms:created xsi:type="dcterms:W3CDTF">2013-01-27T09:14:16Z</dcterms:created>
  <dcterms:modified xsi:type="dcterms:W3CDTF">2025-08-21T08:09:41Z</dcterms:modified>
  <cp:category/>
</cp:coreProperties>
</file>