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strument Sans Semi Bold"/>
      <p:regular r:id="rId17"/>
    </p:embeddedFont>
    <p:embeddedFont>
      <p:font typeface="Instrument Sans Semi Bold"/>
      <p:regular r:id="rId18"/>
    </p:embeddedFont>
    <p:embeddedFont>
      <p:font typeface="Instrument Sans Semi Bold"/>
      <p:regular r:id="rId19"/>
    </p:embeddedFont>
    <p:embeddedFont>
      <p:font typeface="Instrument Sans Semi Bold"/>
      <p:regular r:id="rId20"/>
    </p:embeddedFont>
    <p:embeddedFont>
      <p:font typeface="Instrument Sans Medium"/>
      <p:regular r:id="rId21"/>
    </p:embeddedFont>
    <p:embeddedFont>
      <p:font typeface="Instrument Sans Medium"/>
      <p:regular r:id="rId22"/>
    </p:embeddedFont>
    <p:embeddedFont>
      <p:font typeface="Instrument Sans Medium"/>
      <p:regular r:id="rId23"/>
    </p:embeddedFont>
    <p:embeddedFont>
      <p:font typeface="Instrument Sans Medium"/>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000E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760720" cy="8229600"/>
          </a:xfrm>
          <a:prstGeom prst="rect">
            <a:avLst/>
          </a:prstGeom>
        </p:spPr>
      </p:pic>
      <p:sp>
        <p:nvSpPr>
          <p:cNvPr id="3" name="Text 0"/>
          <p:cNvSpPr/>
          <p:nvPr/>
        </p:nvSpPr>
        <p:spPr>
          <a:xfrm>
            <a:off x="6280190" y="2328624"/>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Igniting Your Startup: From Idea to Impact</a:t>
            </a:r>
            <a:endParaRPr lang="en-US" sz="4450" dirty="0"/>
          </a:p>
        </p:txBody>
      </p:sp>
      <p:sp>
        <p:nvSpPr>
          <p:cNvPr id="4" name="Text 1"/>
          <p:cNvSpPr/>
          <p:nvPr/>
        </p:nvSpPr>
        <p:spPr>
          <a:xfrm>
            <a:off x="6280190" y="4086344"/>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Welcome, future entrepreneurs! This presentation will guide you through the critical steps of selecting and developing your product or service, establishing efficient processes, and understanding your market. We'll explore how innovation, strategic thinking, and leveraging key resources can transform your vision into a thriving business.</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549848" y="2198370"/>
            <a:ext cx="7530584" cy="708779"/>
          </a:xfrm>
          <a:prstGeom prst="rect">
            <a:avLst/>
          </a:prstGeom>
          <a:noFill/>
          <a:ln/>
        </p:spPr>
        <p:txBody>
          <a:bodyPr wrap="none" lIns="0" tIns="0" rIns="0" bIns="0" rtlCol="0" anchor="t"/>
          <a:lstStyle/>
          <a:p>
            <a:pPr algn="ctr" indent="0" marL="0">
              <a:lnSpc>
                <a:spcPts val="5550"/>
              </a:lnSpc>
              <a:buNone/>
            </a:pPr>
            <a:r>
              <a:rPr lang="en-US" sz="4450" dirty="0">
                <a:solidFill>
                  <a:srgbClr val="CDDAFA"/>
                </a:solidFill>
                <a:latin typeface="Instrument Sans Semi Bold" pitchFamily="34" charset="0"/>
                <a:ea typeface="Instrument Sans Semi Bold" pitchFamily="34" charset="-122"/>
                <a:cs typeface="Instrument Sans Semi Bold" pitchFamily="34" charset="-120"/>
              </a:rPr>
              <a:t>Key Takeaways &amp; Next Steps</a:t>
            </a:r>
            <a:endParaRPr lang="en-US" sz="4450" dirty="0"/>
          </a:p>
        </p:txBody>
      </p:sp>
      <p:sp>
        <p:nvSpPr>
          <p:cNvPr id="3" name="Text 1"/>
          <p:cNvSpPr/>
          <p:nvPr/>
        </p:nvSpPr>
        <p:spPr>
          <a:xfrm>
            <a:off x="793790" y="3360777"/>
            <a:ext cx="13042821" cy="725805"/>
          </a:xfrm>
          <a:prstGeom prst="rect">
            <a:avLst/>
          </a:prstGeom>
          <a:noFill/>
          <a:ln/>
        </p:spPr>
        <p:txBody>
          <a:bodyPr wrap="square" lIns="0" tIns="0" rIns="0" bIns="0" rtlCol="0" anchor="t"/>
          <a:lstStyle/>
          <a:p>
            <a:pPr algn="l" marL="342900" indent="-342900">
              <a:lnSpc>
                <a:spcPts val="2850"/>
              </a:lnSpc>
              <a:buSzPct val="100000"/>
              <a:buChar char="•"/>
            </a:pPr>
            <a:r>
              <a:rPr lang="en-US" sz="1750" b="1" dirty="0">
                <a:solidFill>
                  <a:srgbClr val="FFFFFF"/>
                </a:solidFill>
                <a:latin typeface="Instrument Sans Medium" pitchFamily="34" charset="0"/>
                <a:ea typeface="Instrument Sans Medium" pitchFamily="34" charset="-122"/>
                <a:cs typeface="Instrument Sans Medium" pitchFamily="34" charset="-120"/>
              </a:rPr>
              <a:t>Strategic Selection:</a:t>
            </a:r>
            <a:pPr algn="l" indent="0" marL="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 Choose your product/service and processes thoughtfully, aligning with your core strengths and market needs.</a:t>
            </a:r>
            <a:endParaRPr lang="en-US" sz="1750" dirty="0"/>
          </a:p>
        </p:txBody>
      </p:sp>
      <p:sp>
        <p:nvSpPr>
          <p:cNvPr id="4" name="Text 2"/>
          <p:cNvSpPr/>
          <p:nvPr/>
        </p:nvSpPr>
        <p:spPr>
          <a:xfrm>
            <a:off x="793790" y="4165878"/>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b="1" dirty="0">
                <a:solidFill>
                  <a:srgbClr val="FFFFFF"/>
                </a:solidFill>
                <a:latin typeface="Instrument Sans Medium" pitchFamily="34" charset="0"/>
                <a:ea typeface="Instrument Sans Medium" pitchFamily="34" charset="-122"/>
                <a:cs typeface="Instrument Sans Medium" pitchFamily="34" charset="-120"/>
              </a:rPr>
              <a:t>Data-Driven Decisions:</a:t>
            </a:r>
            <a:pPr algn="l" indent="0" marL="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 Conduct thorough market research to truly understand your customer and validate your ideas.</a:t>
            </a:r>
            <a:endParaRPr lang="en-US" sz="1750" dirty="0"/>
          </a:p>
        </p:txBody>
      </p:sp>
      <p:sp>
        <p:nvSpPr>
          <p:cNvPr id="5" name="Text 3"/>
          <p:cNvSpPr/>
          <p:nvPr/>
        </p:nvSpPr>
        <p:spPr>
          <a:xfrm>
            <a:off x="793790" y="4608076"/>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b="1" dirty="0">
                <a:solidFill>
                  <a:srgbClr val="FFFFFF"/>
                </a:solidFill>
                <a:latin typeface="Instrument Sans Medium" pitchFamily="34" charset="0"/>
                <a:ea typeface="Instrument Sans Medium" pitchFamily="34" charset="-122"/>
                <a:cs typeface="Instrument Sans Medium" pitchFamily="34" charset="-120"/>
              </a:rPr>
              <a:t>Leverage Resources:</a:t>
            </a:r>
            <a:pPr algn="l" indent="0" marL="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 Actively seek out and utilise support from government bodies and entrepreneurial organisations.</a:t>
            </a:r>
            <a:endParaRPr lang="en-US" sz="1750" dirty="0"/>
          </a:p>
        </p:txBody>
      </p:sp>
      <p:sp>
        <p:nvSpPr>
          <p:cNvPr id="6" name="Text 4"/>
          <p:cNvSpPr/>
          <p:nvPr/>
        </p:nvSpPr>
        <p:spPr>
          <a:xfrm>
            <a:off x="793790" y="5050274"/>
            <a:ext cx="13042821" cy="362903"/>
          </a:xfrm>
          <a:prstGeom prst="rect">
            <a:avLst/>
          </a:prstGeom>
          <a:noFill/>
          <a:ln/>
        </p:spPr>
        <p:txBody>
          <a:bodyPr wrap="none" lIns="0" tIns="0" rIns="0" bIns="0" rtlCol="0" anchor="t"/>
          <a:lstStyle/>
          <a:p>
            <a:pPr algn="l" marL="342900" indent="-342900">
              <a:lnSpc>
                <a:spcPts val="2850"/>
              </a:lnSpc>
              <a:buSzPct val="100000"/>
              <a:buChar char="•"/>
            </a:pPr>
            <a:r>
              <a:rPr lang="en-US" sz="1750" b="1" dirty="0">
                <a:solidFill>
                  <a:srgbClr val="FFFFFF"/>
                </a:solidFill>
                <a:latin typeface="Instrument Sans Medium" pitchFamily="34" charset="0"/>
                <a:ea typeface="Instrument Sans Medium" pitchFamily="34" charset="-122"/>
                <a:cs typeface="Instrument Sans Medium" pitchFamily="34" charset="-120"/>
              </a:rPr>
              <a:t>Continuous Learning:</a:t>
            </a:r>
            <a:pPr algn="l" indent="0" marL="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 The entrepreneurial journey is iterative. Embrace feedback and adapt your strategies as you grow.</a:t>
            </a:r>
            <a:endParaRPr lang="en-US" sz="1750" dirty="0"/>
          </a:p>
        </p:txBody>
      </p:sp>
      <p:sp>
        <p:nvSpPr>
          <p:cNvPr id="7" name="Text 5"/>
          <p:cNvSpPr/>
          <p:nvPr/>
        </p:nvSpPr>
        <p:spPr>
          <a:xfrm>
            <a:off x="793790" y="5668327"/>
            <a:ext cx="13042821" cy="362903"/>
          </a:xfrm>
          <a:prstGeom prst="rect">
            <a:avLst/>
          </a:prstGeom>
          <a:noFill/>
          <a:ln/>
        </p:spPr>
        <p:txBody>
          <a:bodyPr wrap="none" lIns="0" tIns="0" rIns="0" bIns="0" rtlCol="0" anchor="t"/>
          <a:lstStyle/>
          <a:p>
            <a:pPr algn="ctr" indent="0" marL="0">
              <a:lnSpc>
                <a:spcPts val="2850"/>
              </a:lnSpc>
              <a:buNone/>
            </a:pPr>
            <a:r>
              <a:rPr lang="en-US" sz="1750" dirty="0">
                <a:solidFill>
                  <a:srgbClr val="FFFFFF"/>
                </a:solidFill>
                <a:latin typeface="Instrument Sans Medium" pitchFamily="34" charset="0"/>
                <a:ea typeface="Instrument Sans Medium" pitchFamily="34" charset="-122"/>
                <a:cs typeface="Instrument Sans Medium" pitchFamily="34" charset="-120"/>
              </a:rPr>
              <a:t>Your entrepreneurial journey begins now. Go forth and innovate!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25924" y="572214"/>
            <a:ext cx="4478298" cy="324088"/>
          </a:xfrm>
          <a:prstGeom prst="rect">
            <a:avLst/>
          </a:prstGeom>
          <a:noFill/>
          <a:ln/>
        </p:spPr>
        <p:txBody>
          <a:bodyPr wrap="none" lIns="0" tIns="0" rIns="0" bIns="0" rtlCol="0" anchor="t"/>
          <a:lstStyle/>
          <a:p>
            <a:pPr algn="l" indent="0" marL="0">
              <a:lnSpc>
                <a:spcPts val="2550"/>
              </a:lnSpc>
              <a:buNone/>
            </a:pPr>
            <a:r>
              <a:rPr lang="en-US" sz="2000" dirty="0">
                <a:solidFill>
                  <a:srgbClr val="091C53"/>
                </a:solidFill>
                <a:latin typeface="Instrument Sans Semi Bold" pitchFamily="34" charset="0"/>
                <a:ea typeface="Instrument Sans Semi Bold" pitchFamily="34" charset="-122"/>
                <a:cs typeface="Instrument Sans Semi Bold" pitchFamily="34" charset="-120"/>
              </a:rPr>
              <a:t>Chapter 1: Product/Service Selection</a:t>
            </a:r>
            <a:endParaRPr lang="en-US" sz="2000" dirty="0"/>
          </a:p>
        </p:txBody>
      </p:sp>
      <p:sp>
        <p:nvSpPr>
          <p:cNvPr id="3" name="Text 1"/>
          <p:cNvSpPr/>
          <p:nvPr/>
        </p:nvSpPr>
        <p:spPr>
          <a:xfrm>
            <a:off x="725924" y="1103709"/>
            <a:ext cx="13178552" cy="1296114"/>
          </a:xfrm>
          <a:prstGeom prst="rect">
            <a:avLst/>
          </a:prstGeom>
          <a:noFill/>
          <a:ln/>
        </p:spPr>
        <p:txBody>
          <a:bodyPr wrap="square" lIns="0" tIns="0" rIns="0" bIns="0" rtlCol="0" anchor="t"/>
          <a:lstStyle/>
          <a:p>
            <a:pPr algn="l" indent="0" marL="0">
              <a:lnSpc>
                <a:spcPts val="5100"/>
              </a:lnSpc>
              <a:buNone/>
            </a:pPr>
            <a:r>
              <a:rPr lang="en-US" sz="4050" dirty="0">
                <a:solidFill>
                  <a:srgbClr val="091C53"/>
                </a:solidFill>
                <a:latin typeface="Instrument Sans Semi Bold" pitchFamily="34" charset="0"/>
                <a:ea typeface="Instrument Sans Semi Bold" pitchFamily="34" charset="-122"/>
                <a:cs typeface="Instrument Sans Semi Bold" pitchFamily="34" charset="-120"/>
              </a:rPr>
              <a:t>Crafting Your Core Offering: Process and Competence</a:t>
            </a:r>
            <a:endParaRPr lang="en-US" sz="4050" dirty="0"/>
          </a:p>
        </p:txBody>
      </p:sp>
      <p:sp>
        <p:nvSpPr>
          <p:cNvPr id="4" name="Text 2"/>
          <p:cNvSpPr/>
          <p:nvPr/>
        </p:nvSpPr>
        <p:spPr>
          <a:xfrm>
            <a:off x="725924" y="2710934"/>
            <a:ext cx="13178552" cy="663654"/>
          </a:xfrm>
          <a:prstGeom prst="rect">
            <a:avLst/>
          </a:prstGeom>
          <a:noFill/>
          <a:ln/>
        </p:spPr>
        <p:txBody>
          <a:bodyPr wrap="square" lIns="0" tIns="0" rIns="0" bIns="0" rtlCol="0" anchor="t"/>
          <a:lstStyle/>
          <a:p>
            <a:pPr algn="l" indent="0" marL="0">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Selecting the right product or service is the cornerstone of any successful startup. This isn't just about a great idea; it's about a systematic process that aligns with your unique strengths and market needs.</a:t>
            </a:r>
            <a:endParaRPr lang="en-US" sz="1600" dirty="0"/>
          </a:p>
        </p:txBody>
      </p:sp>
      <p:pic>
        <p:nvPicPr>
          <p:cNvPr id="5" name="Image 0" descr="preencoded.png">    </p:cNvPr>
          <p:cNvPicPr>
            <a:picLocks noChangeAspect="1"/>
          </p:cNvPicPr>
          <p:nvPr/>
        </p:nvPicPr>
        <p:blipFill>
          <a:blip r:embed="rId1"/>
          <a:stretch>
            <a:fillRect/>
          </a:stretch>
        </p:blipFill>
        <p:spPr>
          <a:xfrm>
            <a:off x="725924" y="3607832"/>
            <a:ext cx="6589276" cy="829628"/>
          </a:xfrm>
          <a:prstGeom prst="rect">
            <a:avLst/>
          </a:prstGeom>
        </p:spPr>
      </p:pic>
      <p:sp>
        <p:nvSpPr>
          <p:cNvPr id="6" name="Text 3"/>
          <p:cNvSpPr/>
          <p:nvPr/>
        </p:nvSpPr>
        <p:spPr>
          <a:xfrm>
            <a:off x="933331" y="4644866"/>
            <a:ext cx="2592824" cy="324088"/>
          </a:xfrm>
          <a:prstGeom prst="rect">
            <a:avLst/>
          </a:prstGeom>
          <a:noFill/>
          <a:ln/>
        </p:spPr>
        <p:txBody>
          <a:bodyPr wrap="none" lIns="0" tIns="0" rIns="0" bIns="0" rtlCol="0" anchor="t"/>
          <a:lstStyle/>
          <a:p>
            <a:pPr algn="l" indent="0" marL="0">
              <a:lnSpc>
                <a:spcPts val="255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Idea Generation</a:t>
            </a:r>
            <a:endParaRPr lang="en-US" sz="2000" dirty="0"/>
          </a:p>
        </p:txBody>
      </p:sp>
      <p:sp>
        <p:nvSpPr>
          <p:cNvPr id="7" name="Text 4"/>
          <p:cNvSpPr/>
          <p:nvPr/>
        </p:nvSpPr>
        <p:spPr>
          <a:xfrm>
            <a:off x="933331" y="5093375"/>
            <a:ext cx="6174462" cy="331827"/>
          </a:xfrm>
          <a:prstGeom prst="rect">
            <a:avLst/>
          </a:prstGeom>
          <a:noFill/>
          <a:ln/>
        </p:spPr>
        <p:txBody>
          <a:bodyPr wrap="none" lIns="0" tIns="0" rIns="0" bIns="0" rtlCol="0" anchor="t"/>
          <a:lstStyle/>
          <a:p>
            <a:pPr algn="l" indent="0" marL="0">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Brainstorming and identifying potential opportunities.</a:t>
            </a:r>
            <a:endParaRPr lang="en-US" sz="1600" dirty="0"/>
          </a:p>
        </p:txBody>
      </p:sp>
      <p:pic>
        <p:nvPicPr>
          <p:cNvPr id="8" name="Image 1" descr="preencoded.png">    </p:cNvPr>
          <p:cNvPicPr>
            <a:picLocks noChangeAspect="1"/>
          </p:cNvPicPr>
          <p:nvPr/>
        </p:nvPicPr>
        <p:blipFill>
          <a:blip r:embed="rId2"/>
          <a:stretch>
            <a:fillRect/>
          </a:stretch>
        </p:blipFill>
        <p:spPr>
          <a:xfrm>
            <a:off x="7315200" y="3607832"/>
            <a:ext cx="6589276" cy="829628"/>
          </a:xfrm>
          <a:prstGeom prst="rect">
            <a:avLst/>
          </a:prstGeom>
        </p:spPr>
      </p:pic>
      <p:sp>
        <p:nvSpPr>
          <p:cNvPr id="9" name="Text 5"/>
          <p:cNvSpPr/>
          <p:nvPr/>
        </p:nvSpPr>
        <p:spPr>
          <a:xfrm>
            <a:off x="7522607" y="4644866"/>
            <a:ext cx="2592824" cy="324088"/>
          </a:xfrm>
          <a:prstGeom prst="rect">
            <a:avLst/>
          </a:prstGeom>
          <a:noFill/>
          <a:ln/>
        </p:spPr>
        <p:txBody>
          <a:bodyPr wrap="none" lIns="0" tIns="0" rIns="0" bIns="0" rtlCol="0" anchor="t"/>
          <a:lstStyle/>
          <a:p>
            <a:pPr algn="l" indent="0" marL="0">
              <a:lnSpc>
                <a:spcPts val="255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Feasibility Analysis</a:t>
            </a:r>
            <a:endParaRPr lang="en-US" sz="2000" dirty="0"/>
          </a:p>
        </p:txBody>
      </p:sp>
      <p:sp>
        <p:nvSpPr>
          <p:cNvPr id="10" name="Text 6"/>
          <p:cNvSpPr/>
          <p:nvPr/>
        </p:nvSpPr>
        <p:spPr>
          <a:xfrm>
            <a:off x="7522607" y="5093375"/>
            <a:ext cx="6174462" cy="331827"/>
          </a:xfrm>
          <a:prstGeom prst="rect">
            <a:avLst/>
          </a:prstGeom>
          <a:noFill/>
          <a:ln/>
        </p:spPr>
        <p:txBody>
          <a:bodyPr wrap="none" lIns="0" tIns="0" rIns="0" bIns="0" rtlCol="0" anchor="t"/>
          <a:lstStyle/>
          <a:p>
            <a:pPr algn="l" indent="0" marL="0">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Assessing technical, financial, and market viability.</a:t>
            </a:r>
            <a:endParaRPr lang="en-US" sz="1600" dirty="0"/>
          </a:p>
        </p:txBody>
      </p:sp>
      <p:pic>
        <p:nvPicPr>
          <p:cNvPr id="11" name="Image 2" descr="preencoded.png">    </p:cNvPr>
          <p:cNvPicPr>
            <a:picLocks noChangeAspect="1"/>
          </p:cNvPicPr>
          <p:nvPr/>
        </p:nvPicPr>
        <p:blipFill>
          <a:blip r:embed="rId3"/>
          <a:stretch>
            <a:fillRect/>
          </a:stretch>
        </p:blipFill>
        <p:spPr>
          <a:xfrm>
            <a:off x="725924" y="5632609"/>
            <a:ext cx="6589276" cy="829628"/>
          </a:xfrm>
          <a:prstGeom prst="rect">
            <a:avLst/>
          </a:prstGeom>
        </p:spPr>
      </p:pic>
      <p:sp>
        <p:nvSpPr>
          <p:cNvPr id="12" name="Text 7"/>
          <p:cNvSpPr/>
          <p:nvPr/>
        </p:nvSpPr>
        <p:spPr>
          <a:xfrm>
            <a:off x="933331" y="6669643"/>
            <a:ext cx="2592824" cy="324088"/>
          </a:xfrm>
          <a:prstGeom prst="rect">
            <a:avLst/>
          </a:prstGeom>
          <a:noFill/>
          <a:ln/>
        </p:spPr>
        <p:txBody>
          <a:bodyPr wrap="none" lIns="0" tIns="0" rIns="0" bIns="0" rtlCol="0" anchor="t"/>
          <a:lstStyle/>
          <a:p>
            <a:pPr algn="l" indent="0" marL="0">
              <a:lnSpc>
                <a:spcPts val="255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Core Competence</a:t>
            </a:r>
            <a:endParaRPr lang="en-US" sz="2000" dirty="0"/>
          </a:p>
        </p:txBody>
      </p:sp>
      <p:sp>
        <p:nvSpPr>
          <p:cNvPr id="13" name="Text 8"/>
          <p:cNvSpPr/>
          <p:nvPr/>
        </p:nvSpPr>
        <p:spPr>
          <a:xfrm>
            <a:off x="933331" y="7118152"/>
            <a:ext cx="6174462" cy="331827"/>
          </a:xfrm>
          <a:prstGeom prst="rect">
            <a:avLst/>
          </a:prstGeom>
          <a:noFill/>
          <a:ln/>
        </p:spPr>
        <p:txBody>
          <a:bodyPr wrap="none" lIns="0" tIns="0" rIns="0" bIns="0" rtlCol="0" anchor="t"/>
          <a:lstStyle/>
          <a:p>
            <a:pPr algn="l" indent="0" marL="0">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Identifying what your startup does uniquely well.</a:t>
            </a:r>
            <a:endParaRPr lang="en-US" sz="1600" dirty="0"/>
          </a:p>
        </p:txBody>
      </p:sp>
      <p:pic>
        <p:nvPicPr>
          <p:cNvPr id="14" name="Image 3" descr="preencoded.png">    </p:cNvPr>
          <p:cNvPicPr>
            <a:picLocks noChangeAspect="1"/>
          </p:cNvPicPr>
          <p:nvPr/>
        </p:nvPicPr>
        <p:blipFill>
          <a:blip r:embed="rId4"/>
          <a:stretch>
            <a:fillRect/>
          </a:stretch>
        </p:blipFill>
        <p:spPr>
          <a:xfrm>
            <a:off x="7315200" y="5632609"/>
            <a:ext cx="6589276" cy="829628"/>
          </a:xfrm>
          <a:prstGeom prst="rect">
            <a:avLst/>
          </a:prstGeom>
        </p:spPr>
      </p:pic>
      <p:sp>
        <p:nvSpPr>
          <p:cNvPr id="15" name="Text 9"/>
          <p:cNvSpPr/>
          <p:nvPr/>
        </p:nvSpPr>
        <p:spPr>
          <a:xfrm>
            <a:off x="7522607" y="6669643"/>
            <a:ext cx="2592824" cy="324088"/>
          </a:xfrm>
          <a:prstGeom prst="rect">
            <a:avLst/>
          </a:prstGeom>
          <a:noFill/>
          <a:ln/>
        </p:spPr>
        <p:txBody>
          <a:bodyPr wrap="none" lIns="0" tIns="0" rIns="0" bIns="0" rtlCol="0" anchor="t"/>
          <a:lstStyle/>
          <a:p>
            <a:pPr algn="l" indent="0" marL="0">
              <a:lnSpc>
                <a:spcPts val="255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Strategic Fit</a:t>
            </a:r>
            <a:endParaRPr lang="en-US" sz="2000" dirty="0"/>
          </a:p>
        </p:txBody>
      </p:sp>
      <p:sp>
        <p:nvSpPr>
          <p:cNvPr id="16" name="Text 10"/>
          <p:cNvSpPr/>
          <p:nvPr/>
        </p:nvSpPr>
        <p:spPr>
          <a:xfrm>
            <a:off x="7522607" y="7118152"/>
            <a:ext cx="6174462" cy="331827"/>
          </a:xfrm>
          <a:prstGeom prst="rect">
            <a:avLst/>
          </a:prstGeom>
          <a:noFill/>
          <a:ln/>
        </p:spPr>
        <p:txBody>
          <a:bodyPr wrap="none" lIns="0" tIns="0" rIns="0" bIns="0" rtlCol="0" anchor="t"/>
          <a:lstStyle/>
          <a:p>
            <a:pPr algn="l" indent="0" marL="0">
              <a:lnSpc>
                <a:spcPts val="2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Ensuring alignment with long-term business goals.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760720" cy="8229600"/>
          </a:xfrm>
          <a:prstGeom prst="rect">
            <a:avLst/>
          </a:prstGeom>
        </p:spPr>
      </p:pic>
      <p:sp>
        <p:nvSpPr>
          <p:cNvPr id="3" name="Text 0"/>
          <p:cNvSpPr/>
          <p:nvPr/>
        </p:nvSpPr>
        <p:spPr>
          <a:xfrm>
            <a:off x="6280190" y="1214557"/>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The Life Cycle of Innovation: From Concept to Longevity</a:t>
            </a:r>
            <a:endParaRPr lang="en-US" sz="4450" dirty="0"/>
          </a:p>
        </p:txBody>
      </p:sp>
      <p:sp>
        <p:nvSpPr>
          <p:cNvPr id="4" name="Text 1"/>
          <p:cNvSpPr/>
          <p:nvPr/>
        </p:nvSpPr>
        <p:spPr>
          <a:xfrm>
            <a:off x="6280190" y="2972276"/>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Understanding the product/service life cycle is crucial for sustained growth. Just like living organisms, products and services go through stages from introduction to decline. Strategic innovation extends this life.</a:t>
            </a:r>
            <a:endParaRPr lang="en-US" sz="1750" dirty="0"/>
          </a:p>
        </p:txBody>
      </p:sp>
      <p:sp>
        <p:nvSpPr>
          <p:cNvPr id="5" name="Text 2"/>
          <p:cNvSpPr/>
          <p:nvPr/>
        </p:nvSpPr>
        <p:spPr>
          <a:xfrm>
            <a:off x="6280190" y="4679037"/>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b="1" dirty="0">
                <a:solidFill>
                  <a:srgbClr val="1E3063"/>
                </a:solidFill>
                <a:latin typeface="Instrument Sans Medium" pitchFamily="34" charset="0"/>
                <a:ea typeface="Instrument Sans Medium" pitchFamily="34" charset="-122"/>
                <a:cs typeface="Instrument Sans Medium" pitchFamily="34" charset="-120"/>
              </a:rPr>
              <a:t>New Product/Service Development:</a:t>
            </a:r>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 A structured approach to bringing novel offerings to market.</a:t>
            </a:r>
            <a:endParaRPr lang="en-US" sz="1750" dirty="0"/>
          </a:p>
        </p:txBody>
      </p:sp>
      <p:sp>
        <p:nvSpPr>
          <p:cNvPr id="6" name="Text 3"/>
          <p:cNvSpPr/>
          <p:nvPr/>
        </p:nvSpPr>
        <p:spPr>
          <a:xfrm>
            <a:off x="6280190" y="5484138"/>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b="1" dirty="0">
                <a:solidFill>
                  <a:srgbClr val="1E3063"/>
                </a:solidFill>
                <a:latin typeface="Instrument Sans Medium" pitchFamily="34" charset="0"/>
                <a:ea typeface="Instrument Sans Medium" pitchFamily="34" charset="-122"/>
                <a:cs typeface="Instrument Sans Medium" pitchFamily="34" charset="-120"/>
              </a:rPr>
              <a:t>Mortality Curve:</a:t>
            </a:r>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 Recognising that many startups and products don't make it past early stages and planning accordingly.</a:t>
            </a:r>
            <a:endParaRPr lang="en-US" sz="1750" dirty="0"/>
          </a:p>
        </p:txBody>
      </p:sp>
      <p:sp>
        <p:nvSpPr>
          <p:cNvPr id="7" name="Text 4"/>
          <p:cNvSpPr/>
          <p:nvPr/>
        </p:nvSpPr>
        <p:spPr>
          <a:xfrm>
            <a:off x="6280190" y="6289238"/>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b="1" dirty="0">
                <a:solidFill>
                  <a:srgbClr val="1E3063"/>
                </a:solidFill>
                <a:latin typeface="Instrument Sans Medium" pitchFamily="34" charset="0"/>
                <a:ea typeface="Instrument Sans Medium" pitchFamily="34" charset="-122"/>
                <a:cs typeface="Instrument Sans Medium" pitchFamily="34" charset="-120"/>
              </a:rPr>
              <a:t>Creativity &amp; Innovation:</a:t>
            </a:r>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 Essential for modification and development, keeping offerings fresh and relevant.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2236" y="583168"/>
            <a:ext cx="3579614" cy="331351"/>
          </a:xfrm>
          <a:prstGeom prst="rect">
            <a:avLst/>
          </a:prstGeom>
          <a:noFill/>
          <a:ln/>
        </p:spPr>
        <p:txBody>
          <a:bodyPr wrap="none" lIns="0" tIns="0" rIns="0" bIns="0" rtlCol="0" anchor="t"/>
          <a:lstStyle/>
          <a:p>
            <a:pPr algn="l" indent="0" marL="0">
              <a:lnSpc>
                <a:spcPts val="260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Chapter 2: Process Selection</a:t>
            </a:r>
            <a:endParaRPr lang="en-US" sz="2050" dirty="0"/>
          </a:p>
        </p:txBody>
      </p:sp>
      <p:sp>
        <p:nvSpPr>
          <p:cNvPr id="3" name="Text 1"/>
          <p:cNvSpPr/>
          <p:nvPr/>
        </p:nvSpPr>
        <p:spPr>
          <a:xfrm>
            <a:off x="742236" y="1126569"/>
            <a:ext cx="13145929" cy="1325642"/>
          </a:xfrm>
          <a:prstGeom prst="rect">
            <a:avLst/>
          </a:prstGeom>
          <a:noFill/>
          <a:ln/>
        </p:spPr>
        <p:txBody>
          <a:bodyPr wrap="square" lIns="0" tIns="0" rIns="0" bIns="0" rtlCol="0" anchor="t"/>
          <a:lstStyle/>
          <a:p>
            <a:pPr algn="l" indent="0" marL="0">
              <a:lnSpc>
                <a:spcPts val="5200"/>
              </a:lnSpc>
              <a:buNone/>
            </a:pPr>
            <a:r>
              <a:rPr lang="en-US" sz="4150" dirty="0">
                <a:solidFill>
                  <a:srgbClr val="091C53"/>
                </a:solidFill>
                <a:latin typeface="Instrument Sans Semi Bold" pitchFamily="34" charset="0"/>
                <a:ea typeface="Instrument Sans Semi Bold" pitchFamily="34" charset="-122"/>
                <a:cs typeface="Instrument Sans Semi Bold" pitchFamily="34" charset="-120"/>
              </a:rPr>
              <a:t>Optimising Operations: Technology, Transformation, and Location</a:t>
            </a:r>
            <a:endParaRPr lang="en-US" sz="4150" dirty="0"/>
          </a:p>
        </p:txBody>
      </p:sp>
      <p:sp>
        <p:nvSpPr>
          <p:cNvPr id="4" name="Text 2"/>
          <p:cNvSpPr/>
          <p:nvPr/>
        </p:nvSpPr>
        <p:spPr>
          <a:xfrm>
            <a:off x="742236" y="2770346"/>
            <a:ext cx="13145929" cy="678418"/>
          </a:xfrm>
          <a:prstGeom prst="rect">
            <a:avLst/>
          </a:prstGeom>
          <a:noFill/>
          <a:ln/>
        </p:spPr>
        <p:txBody>
          <a:bodyPr wrap="square" lIns="0" tIns="0" rIns="0" bIns="0" rtlCol="0" anchor="t"/>
          <a:lstStyle/>
          <a:p>
            <a:pPr algn="l" indent="0" marL="0">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Efficient processes are the backbone of any successful venture. They dictate how you deliver value, manage costs, and scale your operations.</a:t>
            </a:r>
            <a:endParaRPr lang="en-US" sz="1650" dirty="0"/>
          </a:p>
        </p:txBody>
      </p:sp>
      <p:sp>
        <p:nvSpPr>
          <p:cNvPr id="5" name="Text 3"/>
          <p:cNvSpPr/>
          <p:nvPr/>
        </p:nvSpPr>
        <p:spPr>
          <a:xfrm>
            <a:off x="742236" y="3899416"/>
            <a:ext cx="2727722" cy="331351"/>
          </a:xfrm>
          <a:prstGeom prst="rect">
            <a:avLst/>
          </a:prstGeom>
          <a:noFill/>
          <a:ln/>
        </p:spPr>
        <p:txBody>
          <a:bodyPr wrap="none" lIns="0" tIns="0" rIns="0" bIns="0" rtlCol="0" anchor="t"/>
          <a:lstStyle/>
          <a:p>
            <a:pPr algn="l" indent="0" marL="0">
              <a:lnSpc>
                <a:spcPts val="260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Technology Life Cycle</a:t>
            </a:r>
            <a:endParaRPr lang="en-US" sz="2050" dirty="0"/>
          </a:p>
        </p:txBody>
      </p:sp>
      <p:sp>
        <p:nvSpPr>
          <p:cNvPr id="6" name="Text 4"/>
          <p:cNvSpPr/>
          <p:nvPr/>
        </p:nvSpPr>
        <p:spPr>
          <a:xfrm>
            <a:off x="742236" y="4442817"/>
            <a:ext cx="6314242" cy="678418"/>
          </a:xfrm>
          <a:prstGeom prst="rect">
            <a:avLst/>
          </a:prstGeom>
          <a:noFill/>
          <a:ln/>
        </p:spPr>
        <p:txBody>
          <a:bodyPr wrap="square" lIns="0" tIns="0" rIns="0" bIns="0" rtlCol="0" anchor="t"/>
          <a:lstStyle/>
          <a:p>
            <a:pPr algn="l" indent="0" marL="0">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Understanding the evolution and adoption of technologies that impact your production and service delivery.</a:t>
            </a:r>
            <a:endParaRPr lang="en-US" sz="1650" dirty="0"/>
          </a:p>
        </p:txBody>
      </p:sp>
      <p:sp>
        <p:nvSpPr>
          <p:cNvPr id="7" name="Text 5"/>
          <p:cNvSpPr/>
          <p:nvPr/>
        </p:nvSpPr>
        <p:spPr>
          <a:xfrm>
            <a:off x="742236" y="5333286"/>
            <a:ext cx="4243268" cy="331351"/>
          </a:xfrm>
          <a:prstGeom prst="rect">
            <a:avLst/>
          </a:prstGeom>
          <a:noFill/>
          <a:ln/>
        </p:spPr>
        <p:txBody>
          <a:bodyPr wrap="none" lIns="0" tIns="0" rIns="0" bIns="0" rtlCol="0" anchor="t"/>
          <a:lstStyle/>
          <a:p>
            <a:pPr algn="l" indent="0" marL="0">
              <a:lnSpc>
                <a:spcPts val="260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Forms and Cost of Transformation</a:t>
            </a:r>
            <a:endParaRPr lang="en-US" sz="2050" dirty="0"/>
          </a:p>
        </p:txBody>
      </p:sp>
      <p:sp>
        <p:nvSpPr>
          <p:cNvPr id="8" name="Text 6"/>
          <p:cNvSpPr/>
          <p:nvPr/>
        </p:nvSpPr>
        <p:spPr>
          <a:xfrm>
            <a:off x="742236" y="5876687"/>
            <a:ext cx="6314242" cy="678418"/>
          </a:xfrm>
          <a:prstGeom prst="rect">
            <a:avLst/>
          </a:prstGeom>
          <a:noFill/>
          <a:ln/>
        </p:spPr>
        <p:txBody>
          <a:bodyPr wrap="square" lIns="0" tIns="0" rIns="0" bIns="0" rtlCol="0" anchor="t"/>
          <a:lstStyle/>
          <a:p>
            <a:pPr algn="l" indent="0" marL="0">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Analysing how raw inputs are converted into outputs and the associated expenses.</a:t>
            </a:r>
            <a:endParaRPr lang="en-US" sz="1650" dirty="0"/>
          </a:p>
        </p:txBody>
      </p:sp>
      <p:sp>
        <p:nvSpPr>
          <p:cNvPr id="9" name="Text 7"/>
          <p:cNvSpPr/>
          <p:nvPr/>
        </p:nvSpPr>
        <p:spPr>
          <a:xfrm>
            <a:off x="7581543" y="3899416"/>
            <a:ext cx="4439126" cy="331351"/>
          </a:xfrm>
          <a:prstGeom prst="rect">
            <a:avLst/>
          </a:prstGeom>
          <a:noFill/>
          <a:ln/>
        </p:spPr>
        <p:txBody>
          <a:bodyPr wrap="none" lIns="0" tIns="0" rIns="0" bIns="0" rtlCol="0" anchor="t"/>
          <a:lstStyle/>
          <a:p>
            <a:pPr algn="l" indent="0" marL="0">
              <a:lnSpc>
                <a:spcPts val="260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Factors Affecting Process Selection</a:t>
            </a:r>
            <a:endParaRPr lang="en-US" sz="2050" dirty="0"/>
          </a:p>
        </p:txBody>
      </p:sp>
      <p:sp>
        <p:nvSpPr>
          <p:cNvPr id="10" name="Text 8"/>
          <p:cNvSpPr/>
          <p:nvPr/>
        </p:nvSpPr>
        <p:spPr>
          <a:xfrm>
            <a:off x="7581543" y="4442817"/>
            <a:ext cx="6314242" cy="339209"/>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Volume and variety of output</a:t>
            </a:r>
            <a:endParaRPr lang="en-US" sz="1650" dirty="0"/>
          </a:p>
        </p:txBody>
      </p:sp>
      <p:sp>
        <p:nvSpPr>
          <p:cNvPr id="11" name="Text 9"/>
          <p:cNvSpPr/>
          <p:nvPr/>
        </p:nvSpPr>
        <p:spPr>
          <a:xfrm>
            <a:off x="7581543" y="4856202"/>
            <a:ext cx="6314242" cy="339209"/>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Capital investment required</a:t>
            </a:r>
            <a:endParaRPr lang="en-US" sz="1650" dirty="0"/>
          </a:p>
        </p:txBody>
      </p:sp>
      <p:sp>
        <p:nvSpPr>
          <p:cNvPr id="12" name="Text 10"/>
          <p:cNvSpPr/>
          <p:nvPr/>
        </p:nvSpPr>
        <p:spPr>
          <a:xfrm>
            <a:off x="7581543" y="5269587"/>
            <a:ext cx="6314242" cy="339209"/>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Skill level of workforce</a:t>
            </a:r>
            <a:endParaRPr lang="en-US" sz="1650" dirty="0"/>
          </a:p>
        </p:txBody>
      </p:sp>
      <p:sp>
        <p:nvSpPr>
          <p:cNvPr id="13" name="Text 11"/>
          <p:cNvSpPr/>
          <p:nvPr/>
        </p:nvSpPr>
        <p:spPr>
          <a:xfrm>
            <a:off x="7581543" y="5682972"/>
            <a:ext cx="6314242" cy="339209"/>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Flexibility for future changes</a:t>
            </a:r>
            <a:endParaRPr lang="en-US" sz="1650" dirty="0"/>
          </a:p>
        </p:txBody>
      </p:sp>
      <p:sp>
        <p:nvSpPr>
          <p:cNvPr id="14" name="Text 12"/>
          <p:cNvSpPr/>
          <p:nvPr/>
        </p:nvSpPr>
        <p:spPr>
          <a:xfrm>
            <a:off x="7581543" y="6234232"/>
            <a:ext cx="2941082" cy="331351"/>
          </a:xfrm>
          <a:prstGeom prst="rect">
            <a:avLst/>
          </a:prstGeom>
          <a:noFill/>
          <a:ln/>
        </p:spPr>
        <p:txBody>
          <a:bodyPr wrap="none" lIns="0" tIns="0" rIns="0" bIns="0" rtlCol="0" anchor="t"/>
          <a:lstStyle/>
          <a:p>
            <a:pPr algn="l" indent="0" marL="0">
              <a:lnSpc>
                <a:spcPts val="260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Location for an Industry</a:t>
            </a:r>
            <a:endParaRPr lang="en-US" sz="2050" dirty="0"/>
          </a:p>
        </p:txBody>
      </p:sp>
      <p:sp>
        <p:nvSpPr>
          <p:cNvPr id="15" name="Text 13"/>
          <p:cNvSpPr/>
          <p:nvPr/>
        </p:nvSpPr>
        <p:spPr>
          <a:xfrm>
            <a:off x="7581543" y="6777633"/>
            <a:ext cx="6314242" cy="678418"/>
          </a:xfrm>
          <a:prstGeom prst="rect">
            <a:avLst/>
          </a:prstGeom>
          <a:noFill/>
          <a:ln/>
        </p:spPr>
        <p:txBody>
          <a:bodyPr wrap="square" lIns="0" tIns="0" rIns="0" bIns="0" rtlCol="0" anchor="t"/>
          <a:lstStyle/>
          <a:p>
            <a:pPr algn="l" indent="0" marL="0">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Strategic placement considering proximity to resources, markets, and infrastructure.</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68373"/>
            <a:ext cx="13042821" cy="1417558"/>
          </a:xfrm>
          <a:prstGeom prst="rect">
            <a:avLst/>
          </a:prstGeom>
          <a:noFill/>
          <a:ln/>
        </p:spPr>
        <p:txBody>
          <a:bodyPr wrap="square" lIns="0" tIns="0" rIns="0" bIns="0" rtlCol="0" anchor="t"/>
          <a:lstStyle/>
          <a:p>
            <a:pPr algn="l" indent="0" marL="0">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Streamlining Your Flow: The Importance of Material Handling</a:t>
            </a:r>
            <a:endParaRPr lang="en-US" sz="4450" dirty="0"/>
          </a:p>
        </p:txBody>
      </p:sp>
      <p:sp>
        <p:nvSpPr>
          <p:cNvPr id="3" name="Text 1"/>
          <p:cNvSpPr/>
          <p:nvPr/>
        </p:nvSpPr>
        <p:spPr>
          <a:xfrm>
            <a:off x="793790" y="3139559"/>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Efficient material handling is often overlooked but critical for cost savings, safety, and productivity, especially in physical product-based businesses.</a:t>
            </a:r>
            <a:endParaRPr lang="en-US" sz="1750" dirty="0"/>
          </a:p>
        </p:txBody>
      </p:sp>
      <p:sp>
        <p:nvSpPr>
          <p:cNvPr id="4" name="Shape 2"/>
          <p:cNvSpPr/>
          <p:nvPr/>
        </p:nvSpPr>
        <p:spPr>
          <a:xfrm>
            <a:off x="793790" y="4120515"/>
            <a:ext cx="6407944" cy="1306949"/>
          </a:xfrm>
          <a:prstGeom prst="roundRect">
            <a:avLst>
              <a:gd name="adj" fmla="val 41653"/>
            </a:avLst>
          </a:prstGeom>
          <a:solidFill>
            <a:srgbClr val="84C1FA"/>
          </a:solidFill>
          <a:ln/>
        </p:spPr>
      </p:sp>
      <p:sp>
        <p:nvSpPr>
          <p:cNvPr id="5" name="Text 3"/>
          <p:cNvSpPr/>
          <p:nvPr/>
        </p:nvSpPr>
        <p:spPr>
          <a:xfrm>
            <a:off x="1020604" y="43473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00000"/>
                </a:solidFill>
                <a:latin typeface="Instrument Sans Semi Bold" pitchFamily="34" charset="0"/>
                <a:ea typeface="Instrument Sans Semi Bold" pitchFamily="34" charset="-122"/>
                <a:cs typeface="Instrument Sans Semi Bold" pitchFamily="34" charset="-120"/>
              </a:rPr>
              <a:t>Reduce Damage</a:t>
            </a:r>
            <a:endParaRPr lang="en-US" sz="2200" dirty="0"/>
          </a:p>
        </p:txBody>
      </p:sp>
      <p:sp>
        <p:nvSpPr>
          <p:cNvPr id="6" name="Text 4"/>
          <p:cNvSpPr/>
          <p:nvPr/>
        </p:nvSpPr>
        <p:spPr>
          <a:xfrm>
            <a:off x="1020604" y="4837748"/>
            <a:ext cx="5954316"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Minimise product spoilage and waste during movement.</a:t>
            </a:r>
            <a:endParaRPr lang="en-US" sz="1750" dirty="0"/>
          </a:p>
        </p:txBody>
      </p:sp>
      <p:sp>
        <p:nvSpPr>
          <p:cNvPr id="7" name="Shape 5"/>
          <p:cNvSpPr/>
          <p:nvPr/>
        </p:nvSpPr>
        <p:spPr>
          <a:xfrm>
            <a:off x="7428548" y="4120515"/>
            <a:ext cx="6408063" cy="1306949"/>
          </a:xfrm>
          <a:prstGeom prst="roundRect">
            <a:avLst>
              <a:gd name="adj" fmla="val 41653"/>
            </a:avLst>
          </a:prstGeom>
          <a:solidFill>
            <a:srgbClr val="84C1FA"/>
          </a:solidFill>
          <a:ln/>
        </p:spPr>
      </p:sp>
      <p:sp>
        <p:nvSpPr>
          <p:cNvPr id="8" name="Text 6"/>
          <p:cNvSpPr/>
          <p:nvPr/>
        </p:nvSpPr>
        <p:spPr>
          <a:xfrm>
            <a:off x="7655362" y="43473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00000"/>
                </a:solidFill>
                <a:latin typeface="Instrument Sans Semi Bold" pitchFamily="34" charset="0"/>
                <a:ea typeface="Instrument Sans Semi Bold" pitchFamily="34" charset="-122"/>
                <a:cs typeface="Instrument Sans Semi Bold" pitchFamily="34" charset="-120"/>
              </a:rPr>
              <a:t>Increase Safety</a:t>
            </a:r>
            <a:endParaRPr lang="en-US" sz="2200" dirty="0"/>
          </a:p>
        </p:txBody>
      </p:sp>
      <p:sp>
        <p:nvSpPr>
          <p:cNvPr id="9" name="Text 7"/>
          <p:cNvSpPr/>
          <p:nvPr/>
        </p:nvSpPr>
        <p:spPr>
          <a:xfrm>
            <a:off x="7655362" y="4837748"/>
            <a:ext cx="5954435"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Implement procedures to prevent workplace injuries.</a:t>
            </a:r>
            <a:endParaRPr lang="en-US" sz="1750" dirty="0"/>
          </a:p>
        </p:txBody>
      </p:sp>
      <p:sp>
        <p:nvSpPr>
          <p:cNvPr id="10" name="Shape 8"/>
          <p:cNvSpPr/>
          <p:nvPr/>
        </p:nvSpPr>
        <p:spPr>
          <a:xfrm>
            <a:off x="793790" y="5654278"/>
            <a:ext cx="6407944" cy="1306949"/>
          </a:xfrm>
          <a:prstGeom prst="roundRect">
            <a:avLst>
              <a:gd name="adj" fmla="val 41653"/>
            </a:avLst>
          </a:prstGeom>
          <a:solidFill>
            <a:srgbClr val="84C1FA"/>
          </a:solidFill>
          <a:ln/>
        </p:spPr>
      </p:sp>
      <p:sp>
        <p:nvSpPr>
          <p:cNvPr id="11" name="Text 9"/>
          <p:cNvSpPr/>
          <p:nvPr/>
        </p:nvSpPr>
        <p:spPr>
          <a:xfrm>
            <a:off x="1020604" y="588109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00000"/>
                </a:solidFill>
                <a:latin typeface="Instrument Sans Semi Bold" pitchFamily="34" charset="0"/>
                <a:ea typeface="Instrument Sans Semi Bold" pitchFamily="34" charset="-122"/>
                <a:cs typeface="Instrument Sans Semi Bold" pitchFamily="34" charset="-120"/>
              </a:rPr>
              <a:t>Optimise Space</a:t>
            </a:r>
            <a:endParaRPr lang="en-US" sz="2200" dirty="0"/>
          </a:p>
        </p:txBody>
      </p:sp>
      <p:sp>
        <p:nvSpPr>
          <p:cNvPr id="12" name="Text 10"/>
          <p:cNvSpPr/>
          <p:nvPr/>
        </p:nvSpPr>
        <p:spPr>
          <a:xfrm>
            <a:off x="1020604" y="6371511"/>
            <a:ext cx="5954316"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Efficient storage and movement within your facility.</a:t>
            </a:r>
            <a:endParaRPr lang="en-US" sz="1750" dirty="0"/>
          </a:p>
        </p:txBody>
      </p:sp>
      <p:sp>
        <p:nvSpPr>
          <p:cNvPr id="13" name="Shape 11"/>
          <p:cNvSpPr/>
          <p:nvPr/>
        </p:nvSpPr>
        <p:spPr>
          <a:xfrm>
            <a:off x="7428548" y="5654278"/>
            <a:ext cx="6408063" cy="1306949"/>
          </a:xfrm>
          <a:prstGeom prst="roundRect">
            <a:avLst>
              <a:gd name="adj" fmla="val 41653"/>
            </a:avLst>
          </a:prstGeom>
          <a:solidFill>
            <a:srgbClr val="84C1FA"/>
          </a:solidFill>
          <a:ln/>
        </p:spPr>
      </p:sp>
      <p:sp>
        <p:nvSpPr>
          <p:cNvPr id="14" name="Text 12"/>
          <p:cNvSpPr/>
          <p:nvPr/>
        </p:nvSpPr>
        <p:spPr>
          <a:xfrm>
            <a:off x="7655362" y="588109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00000"/>
                </a:solidFill>
                <a:latin typeface="Instrument Sans Semi Bold" pitchFamily="34" charset="0"/>
                <a:ea typeface="Instrument Sans Semi Bold" pitchFamily="34" charset="-122"/>
                <a:cs typeface="Instrument Sans Semi Bold" pitchFamily="34" charset="-120"/>
              </a:rPr>
              <a:t>Boost Efficiency</a:t>
            </a:r>
            <a:endParaRPr lang="en-US" sz="2200" dirty="0"/>
          </a:p>
        </p:txBody>
      </p:sp>
      <p:sp>
        <p:nvSpPr>
          <p:cNvPr id="15" name="Text 13"/>
          <p:cNvSpPr/>
          <p:nvPr/>
        </p:nvSpPr>
        <p:spPr>
          <a:xfrm>
            <a:off x="7655362" y="6371511"/>
            <a:ext cx="5954435"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strument Sans Medium" pitchFamily="34" charset="0"/>
                <a:ea typeface="Instrument Sans Medium" pitchFamily="34" charset="-122"/>
                <a:cs typeface="Instrument Sans Medium" pitchFamily="34" charset="-120"/>
              </a:rPr>
              <a:t>Faster movement of goods translates to quicker delivery.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15541" y="405051"/>
            <a:ext cx="3137535" cy="230148"/>
          </a:xfrm>
          <a:prstGeom prst="rect">
            <a:avLst/>
          </a:prstGeom>
          <a:noFill/>
          <a:ln/>
        </p:spPr>
        <p:txBody>
          <a:bodyPr wrap="none" lIns="0" tIns="0" rIns="0" bIns="0" rtlCol="0" anchor="t"/>
          <a:lstStyle/>
          <a:p>
            <a:pPr algn="l" indent="0" marL="0">
              <a:lnSpc>
                <a:spcPts val="1800"/>
              </a:lnSpc>
              <a:buNone/>
            </a:pPr>
            <a:r>
              <a:rPr lang="en-US" sz="1450" dirty="0">
                <a:solidFill>
                  <a:srgbClr val="091C53"/>
                </a:solidFill>
                <a:latin typeface="Instrument Sans Semi Bold" pitchFamily="34" charset="0"/>
                <a:ea typeface="Instrument Sans Semi Bold" pitchFamily="34" charset="-122"/>
                <a:cs typeface="Instrument Sans Semi Bold" pitchFamily="34" charset="-120"/>
              </a:rPr>
              <a:t>Chapter 3: Market Study Procedures</a:t>
            </a:r>
            <a:endParaRPr lang="en-US" sz="1450" dirty="0"/>
          </a:p>
        </p:txBody>
      </p:sp>
      <p:sp>
        <p:nvSpPr>
          <p:cNvPr id="3" name="Text 1"/>
          <p:cNvSpPr/>
          <p:nvPr/>
        </p:nvSpPr>
        <p:spPr>
          <a:xfrm>
            <a:off x="515541" y="782479"/>
            <a:ext cx="10091142" cy="460415"/>
          </a:xfrm>
          <a:prstGeom prst="rect">
            <a:avLst/>
          </a:prstGeom>
          <a:noFill/>
          <a:ln/>
        </p:spPr>
        <p:txBody>
          <a:bodyPr wrap="none" lIns="0" tIns="0" rIns="0" bIns="0" rtlCol="0" anchor="t"/>
          <a:lstStyle/>
          <a:p>
            <a:pPr algn="l" indent="0" marL="0">
              <a:lnSpc>
                <a:spcPts val="3600"/>
              </a:lnSpc>
              <a:buNone/>
            </a:pPr>
            <a:r>
              <a:rPr lang="en-US" sz="2900" dirty="0">
                <a:solidFill>
                  <a:srgbClr val="091C53"/>
                </a:solidFill>
                <a:latin typeface="Instrument Sans Semi Bold" pitchFamily="34" charset="0"/>
                <a:ea typeface="Instrument Sans Semi Bold" pitchFamily="34" charset="-122"/>
                <a:cs typeface="Instrument Sans Semi Bold" pitchFamily="34" charset="-120"/>
              </a:rPr>
              <a:t>Understanding Your Audience: The Art of Market Research</a:t>
            </a:r>
            <a:endParaRPr lang="en-US" sz="2900" dirty="0"/>
          </a:p>
        </p:txBody>
      </p:sp>
      <p:sp>
        <p:nvSpPr>
          <p:cNvPr id="4" name="Text 2"/>
          <p:cNvSpPr/>
          <p:nvPr/>
        </p:nvSpPr>
        <p:spPr>
          <a:xfrm>
            <a:off x="515541" y="1463873"/>
            <a:ext cx="13599319" cy="235625"/>
          </a:xfrm>
          <a:prstGeom prst="rect">
            <a:avLst/>
          </a:prstGeom>
          <a:noFill/>
          <a:ln/>
        </p:spPr>
        <p:txBody>
          <a:bodyPr wrap="none" lIns="0" tIns="0" rIns="0" bIns="0" rtlCol="0" anchor="t"/>
          <a:lstStyle/>
          <a:p>
            <a:pPr algn="l" indent="0" marL="0">
              <a:lnSpc>
                <a:spcPts val="1850"/>
              </a:lnSpc>
              <a:buNone/>
            </a:pPr>
            <a:r>
              <a:rPr lang="en-US" sz="1150" dirty="0">
                <a:solidFill>
                  <a:srgbClr val="1E3063"/>
                </a:solidFill>
                <a:latin typeface="Instrument Sans Medium" pitchFamily="34" charset="0"/>
                <a:ea typeface="Instrument Sans Medium" pitchFamily="34" charset="-122"/>
                <a:cs typeface="Instrument Sans Medium" pitchFamily="34" charset="-120"/>
              </a:rPr>
              <a:t>Knowing your market is paramount. A thorough market study reduces risk and informs strategic decisions, ensuring your product/service resonates with your target customers.</a:t>
            </a:r>
            <a:endParaRPr lang="en-US" sz="1150" dirty="0"/>
          </a:p>
        </p:txBody>
      </p:sp>
      <p:pic>
        <p:nvPicPr>
          <p:cNvPr id="5" name="Image 0" descr="preencoded.png">    </p:cNvPr>
          <p:cNvPicPr>
            <a:picLocks noChangeAspect="1"/>
          </p:cNvPicPr>
          <p:nvPr/>
        </p:nvPicPr>
        <p:blipFill>
          <a:blip r:embed="rId1"/>
          <a:stretch>
            <a:fillRect/>
          </a:stretch>
        </p:blipFill>
        <p:spPr>
          <a:xfrm>
            <a:off x="554712" y="1865233"/>
            <a:ext cx="13520976" cy="7265194"/>
          </a:xfrm>
          <a:prstGeom prst="rect">
            <a:avLst/>
          </a:prstGeom>
        </p:spPr>
      </p:pic>
      <p:sp>
        <p:nvSpPr>
          <p:cNvPr id="6" name="Text 3"/>
          <p:cNvSpPr/>
          <p:nvPr/>
        </p:nvSpPr>
        <p:spPr>
          <a:xfrm>
            <a:off x="1052714" y="2672239"/>
            <a:ext cx="3059795" cy="382474"/>
          </a:xfrm>
          <a:prstGeom prst="rect">
            <a:avLst/>
          </a:prstGeom>
          <a:noFill/>
          <a:ln/>
        </p:spPr>
        <p:txBody>
          <a:bodyPr wrap="none" lIns="0" tIns="0" rIns="0" bIns="0" rtlCol="0" anchor="t"/>
          <a:lstStyle/>
          <a:p>
            <a:pPr algn="r" indent="0" marL="0">
              <a:lnSpc>
                <a:spcPts val="1650"/>
              </a:lnSpc>
              <a:buNone/>
            </a:pPr>
            <a:r>
              <a:rPr lang="en-US" sz="1350" dirty="0">
                <a:solidFill>
                  <a:srgbClr val="1E3063"/>
                </a:solidFill>
                <a:latin typeface="Instrument Sans Semi Bold" pitchFamily="34" charset="0"/>
                <a:ea typeface="Instrument Sans Semi Bold" pitchFamily="34" charset="-122"/>
                <a:cs typeface="Instrument Sans Semi Bold" pitchFamily="34" charset="-120"/>
              </a:rPr>
              <a:t>Market Overview</a:t>
            </a:r>
            <a:endParaRPr lang="en-US" sz="1350" dirty="0"/>
          </a:p>
        </p:txBody>
      </p:sp>
      <p:sp>
        <p:nvSpPr>
          <p:cNvPr id="7" name="Text 4"/>
          <p:cNvSpPr/>
          <p:nvPr/>
        </p:nvSpPr>
        <p:spPr>
          <a:xfrm>
            <a:off x="875926" y="3163506"/>
            <a:ext cx="3236583" cy="611959"/>
          </a:xfrm>
          <a:prstGeom prst="rect">
            <a:avLst/>
          </a:prstGeom>
          <a:noFill/>
          <a:ln/>
        </p:spPr>
        <p:txBody>
          <a:bodyPr wrap="square" lIns="0" tIns="0" rIns="0" bIns="0" rtlCol="0" anchor="t"/>
          <a:lstStyle/>
          <a:p>
            <a:pPr algn="r" indent="0" marL="0">
              <a:lnSpc>
                <a:spcPts val="1350"/>
              </a:lnSpc>
              <a:buNone/>
            </a:pPr>
            <a:r>
              <a:rPr lang="en-US" sz="1050" dirty="0">
                <a:solidFill>
                  <a:srgbClr val="1E3063"/>
                </a:solidFill>
                <a:latin typeface="Instrument Sans Medium" pitchFamily="34" charset="0"/>
                <a:ea typeface="Instrument Sans Medium" pitchFamily="34" charset="-122"/>
                <a:cs typeface="Instrument Sans Medium" pitchFamily="34" charset="-120"/>
              </a:rPr>
              <a:t>Understand industry size and trends.</a:t>
            </a:r>
            <a:endParaRPr lang="en-US" sz="1050" dirty="0"/>
          </a:p>
        </p:txBody>
      </p:sp>
      <p:sp>
        <p:nvSpPr>
          <p:cNvPr id="8" name="Text 5"/>
          <p:cNvSpPr/>
          <p:nvPr/>
        </p:nvSpPr>
        <p:spPr>
          <a:xfrm>
            <a:off x="10517679" y="3705770"/>
            <a:ext cx="3059795" cy="382474"/>
          </a:xfrm>
          <a:prstGeom prst="rect">
            <a:avLst/>
          </a:prstGeom>
          <a:noFill/>
          <a:ln/>
        </p:spPr>
        <p:txBody>
          <a:bodyPr wrap="none" lIns="0" tIns="0" rIns="0" bIns="0" rtlCol="0" anchor="t"/>
          <a:lstStyle/>
          <a:p>
            <a:pPr algn="l" indent="0" marL="0">
              <a:lnSpc>
                <a:spcPts val="1650"/>
              </a:lnSpc>
              <a:buNone/>
            </a:pPr>
            <a:r>
              <a:rPr lang="en-US" sz="1350" dirty="0">
                <a:solidFill>
                  <a:srgbClr val="1E3063"/>
                </a:solidFill>
                <a:latin typeface="Instrument Sans Semi Bold" pitchFamily="34" charset="0"/>
                <a:ea typeface="Instrument Sans Semi Bold" pitchFamily="34" charset="-122"/>
                <a:cs typeface="Instrument Sans Semi Bold" pitchFamily="34" charset="-120"/>
              </a:rPr>
              <a:t>Customer Insights</a:t>
            </a:r>
            <a:endParaRPr lang="en-US" sz="1350" dirty="0"/>
          </a:p>
        </p:txBody>
      </p:sp>
      <p:sp>
        <p:nvSpPr>
          <p:cNvPr id="9" name="Text 6"/>
          <p:cNvSpPr/>
          <p:nvPr/>
        </p:nvSpPr>
        <p:spPr>
          <a:xfrm>
            <a:off x="10517679" y="4197037"/>
            <a:ext cx="3236583" cy="611959"/>
          </a:xfrm>
          <a:prstGeom prst="rect">
            <a:avLst/>
          </a:prstGeom>
          <a:noFill/>
          <a:ln/>
        </p:spPr>
        <p:txBody>
          <a:bodyPr wrap="square" lIns="0" tIns="0" rIns="0" bIns="0" rtlCol="0" anchor="t"/>
          <a:lstStyle/>
          <a:p>
            <a:pPr algn="l" indent="0" marL="0">
              <a:lnSpc>
                <a:spcPts val="1350"/>
              </a:lnSpc>
              <a:buNone/>
            </a:pPr>
            <a:r>
              <a:rPr lang="en-US" sz="1050" dirty="0">
                <a:solidFill>
                  <a:srgbClr val="1E3063"/>
                </a:solidFill>
                <a:latin typeface="Instrument Sans Medium" pitchFamily="34" charset="0"/>
                <a:ea typeface="Instrument Sans Medium" pitchFamily="34" charset="-122"/>
                <a:cs typeface="Instrument Sans Medium" pitchFamily="34" charset="-120"/>
              </a:rPr>
              <a:t>Identify segments, needs, and behaviors.</a:t>
            </a:r>
            <a:endParaRPr lang="en-US" sz="1050" dirty="0"/>
          </a:p>
        </p:txBody>
      </p:sp>
      <p:sp>
        <p:nvSpPr>
          <p:cNvPr id="10" name="Text 7"/>
          <p:cNvSpPr/>
          <p:nvPr/>
        </p:nvSpPr>
        <p:spPr>
          <a:xfrm>
            <a:off x="1052714" y="4766499"/>
            <a:ext cx="3059795" cy="382474"/>
          </a:xfrm>
          <a:prstGeom prst="rect">
            <a:avLst/>
          </a:prstGeom>
          <a:noFill/>
          <a:ln/>
        </p:spPr>
        <p:txBody>
          <a:bodyPr wrap="none" lIns="0" tIns="0" rIns="0" bIns="0" rtlCol="0" anchor="t"/>
          <a:lstStyle/>
          <a:p>
            <a:pPr algn="r" indent="0" marL="0">
              <a:lnSpc>
                <a:spcPts val="1650"/>
              </a:lnSpc>
              <a:buNone/>
            </a:pPr>
            <a:r>
              <a:rPr lang="en-US" sz="1350" dirty="0">
                <a:solidFill>
                  <a:srgbClr val="1E3063"/>
                </a:solidFill>
                <a:latin typeface="Instrument Sans Semi Bold" pitchFamily="34" charset="0"/>
                <a:ea typeface="Instrument Sans Semi Bold" pitchFamily="34" charset="-122"/>
                <a:cs typeface="Instrument Sans Semi Bold" pitchFamily="34" charset="-120"/>
              </a:rPr>
              <a:t>Competitive Analysis</a:t>
            </a:r>
            <a:endParaRPr lang="en-US" sz="1350" dirty="0"/>
          </a:p>
        </p:txBody>
      </p:sp>
      <p:sp>
        <p:nvSpPr>
          <p:cNvPr id="11" name="Text 8"/>
          <p:cNvSpPr/>
          <p:nvPr/>
        </p:nvSpPr>
        <p:spPr>
          <a:xfrm>
            <a:off x="875926" y="5257766"/>
            <a:ext cx="3236583" cy="611959"/>
          </a:xfrm>
          <a:prstGeom prst="rect">
            <a:avLst/>
          </a:prstGeom>
          <a:noFill/>
          <a:ln/>
        </p:spPr>
        <p:txBody>
          <a:bodyPr wrap="square" lIns="0" tIns="0" rIns="0" bIns="0" rtlCol="0" anchor="t"/>
          <a:lstStyle/>
          <a:p>
            <a:pPr algn="r" indent="0" marL="0">
              <a:lnSpc>
                <a:spcPts val="1350"/>
              </a:lnSpc>
              <a:buNone/>
            </a:pPr>
            <a:r>
              <a:rPr lang="en-US" sz="1050" dirty="0">
                <a:solidFill>
                  <a:srgbClr val="1E3063"/>
                </a:solidFill>
                <a:latin typeface="Instrument Sans Medium" pitchFamily="34" charset="0"/>
                <a:ea typeface="Instrument Sans Medium" pitchFamily="34" charset="-122"/>
                <a:cs typeface="Instrument Sans Medium" pitchFamily="34" charset="-120"/>
              </a:rPr>
              <a:t>Map rivals, strengths, and gaps.</a:t>
            </a:r>
            <a:endParaRPr lang="en-US" sz="1050" dirty="0"/>
          </a:p>
        </p:txBody>
      </p:sp>
      <p:sp>
        <p:nvSpPr>
          <p:cNvPr id="12" name="Text 9"/>
          <p:cNvSpPr/>
          <p:nvPr/>
        </p:nvSpPr>
        <p:spPr>
          <a:xfrm>
            <a:off x="10517679" y="5949620"/>
            <a:ext cx="3200886" cy="382474"/>
          </a:xfrm>
          <a:prstGeom prst="rect">
            <a:avLst/>
          </a:prstGeom>
          <a:noFill/>
          <a:ln/>
        </p:spPr>
        <p:txBody>
          <a:bodyPr wrap="none" lIns="0" tIns="0" rIns="0" bIns="0" rtlCol="0" anchor="t"/>
          <a:lstStyle/>
          <a:p>
            <a:pPr algn="l" indent="0" marL="0">
              <a:lnSpc>
                <a:spcPts val="1650"/>
              </a:lnSpc>
              <a:buNone/>
            </a:pPr>
            <a:r>
              <a:rPr lang="en-US" sz="1350" dirty="0">
                <a:solidFill>
                  <a:srgbClr val="1E3063"/>
                </a:solidFill>
                <a:latin typeface="Instrument Sans Semi Bold" pitchFamily="34" charset="0"/>
                <a:ea typeface="Instrument Sans Semi Bold" pitchFamily="34" charset="-122"/>
                <a:cs typeface="Instrument Sans Semi Bold" pitchFamily="34" charset="-120"/>
              </a:rPr>
              <a:t>Quantitative Research</a:t>
            </a:r>
            <a:endParaRPr lang="en-US" sz="1350" dirty="0"/>
          </a:p>
        </p:txBody>
      </p:sp>
      <p:sp>
        <p:nvSpPr>
          <p:cNvPr id="13" name="Text 10"/>
          <p:cNvSpPr/>
          <p:nvPr/>
        </p:nvSpPr>
        <p:spPr>
          <a:xfrm>
            <a:off x="10517679" y="6440886"/>
            <a:ext cx="3236583" cy="611959"/>
          </a:xfrm>
          <a:prstGeom prst="rect">
            <a:avLst/>
          </a:prstGeom>
          <a:noFill/>
          <a:ln/>
        </p:spPr>
        <p:txBody>
          <a:bodyPr wrap="square" lIns="0" tIns="0" rIns="0" bIns="0" rtlCol="0" anchor="t"/>
          <a:lstStyle/>
          <a:p>
            <a:pPr algn="l" indent="0" marL="0">
              <a:lnSpc>
                <a:spcPts val="1350"/>
              </a:lnSpc>
              <a:buNone/>
            </a:pPr>
            <a:r>
              <a:rPr lang="en-US" sz="1050" dirty="0">
                <a:solidFill>
                  <a:srgbClr val="1E3063"/>
                </a:solidFill>
                <a:latin typeface="Instrument Sans Medium" pitchFamily="34" charset="0"/>
                <a:ea typeface="Instrument Sans Medium" pitchFamily="34" charset="-122"/>
                <a:cs typeface="Instrument Sans Medium" pitchFamily="34" charset="-120"/>
              </a:rPr>
              <a:t>Collect surveys and large-sample data.</a:t>
            </a:r>
            <a:endParaRPr lang="en-US" sz="1050" dirty="0"/>
          </a:p>
        </p:txBody>
      </p:sp>
      <p:sp>
        <p:nvSpPr>
          <p:cNvPr id="14" name="Text 11"/>
          <p:cNvSpPr/>
          <p:nvPr/>
        </p:nvSpPr>
        <p:spPr>
          <a:xfrm>
            <a:off x="1052714" y="7064745"/>
            <a:ext cx="3059795" cy="382474"/>
          </a:xfrm>
          <a:prstGeom prst="rect">
            <a:avLst/>
          </a:prstGeom>
          <a:noFill/>
          <a:ln/>
        </p:spPr>
        <p:txBody>
          <a:bodyPr wrap="none" lIns="0" tIns="0" rIns="0" bIns="0" rtlCol="0" anchor="t"/>
          <a:lstStyle/>
          <a:p>
            <a:pPr algn="r" indent="0" marL="0">
              <a:lnSpc>
                <a:spcPts val="1650"/>
              </a:lnSpc>
              <a:buNone/>
            </a:pPr>
            <a:r>
              <a:rPr lang="en-US" sz="1350" dirty="0">
                <a:solidFill>
                  <a:srgbClr val="1E3063"/>
                </a:solidFill>
                <a:latin typeface="Instrument Sans Semi Bold" pitchFamily="34" charset="0"/>
                <a:ea typeface="Instrument Sans Semi Bold" pitchFamily="34" charset="-122"/>
                <a:cs typeface="Instrument Sans Semi Bold" pitchFamily="34" charset="-120"/>
              </a:rPr>
              <a:t>Data Analysis</a:t>
            </a:r>
            <a:endParaRPr lang="en-US" sz="1350" dirty="0"/>
          </a:p>
        </p:txBody>
      </p:sp>
      <p:sp>
        <p:nvSpPr>
          <p:cNvPr id="15" name="Text 12"/>
          <p:cNvSpPr/>
          <p:nvPr/>
        </p:nvSpPr>
        <p:spPr>
          <a:xfrm>
            <a:off x="875926" y="7556012"/>
            <a:ext cx="3236583" cy="611958"/>
          </a:xfrm>
          <a:prstGeom prst="rect">
            <a:avLst/>
          </a:prstGeom>
          <a:noFill/>
          <a:ln/>
        </p:spPr>
        <p:txBody>
          <a:bodyPr wrap="square" lIns="0" tIns="0" rIns="0" bIns="0" rtlCol="0" anchor="t"/>
          <a:lstStyle/>
          <a:p>
            <a:pPr algn="r" indent="0" marL="0">
              <a:lnSpc>
                <a:spcPts val="1350"/>
              </a:lnSpc>
              <a:buNone/>
            </a:pPr>
            <a:r>
              <a:rPr lang="en-US" sz="1050" dirty="0">
                <a:solidFill>
                  <a:srgbClr val="1E3063"/>
                </a:solidFill>
                <a:latin typeface="Instrument Sans Medium" pitchFamily="34" charset="0"/>
                <a:ea typeface="Instrument Sans Medium" pitchFamily="34" charset="-122"/>
                <a:cs typeface="Instrument Sans Medium" pitchFamily="34" charset="-120"/>
              </a:rPr>
              <a:t>Perform statistical and predictive analysis.</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0932" y="621387"/>
            <a:ext cx="13048536" cy="1412319"/>
          </a:xfrm>
          <a:prstGeom prst="rect">
            <a:avLst/>
          </a:prstGeom>
          <a:noFill/>
          <a:ln/>
        </p:spPr>
        <p:txBody>
          <a:bodyPr wrap="square" lIns="0" tIns="0" rIns="0" bIns="0" rtlCol="0" anchor="t"/>
          <a:lstStyle/>
          <a:p>
            <a:pPr algn="l" indent="0" marL="0">
              <a:lnSpc>
                <a:spcPts val="5550"/>
              </a:lnSpc>
              <a:buNone/>
            </a:pPr>
            <a:r>
              <a:rPr lang="en-US" sz="4400" dirty="0">
                <a:solidFill>
                  <a:srgbClr val="091C53"/>
                </a:solidFill>
                <a:latin typeface="Instrument Sans Semi Bold" pitchFamily="34" charset="0"/>
                <a:ea typeface="Instrument Sans Semi Bold" pitchFamily="34" charset="-122"/>
                <a:cs typeface="Instrument Sans Semi Bold" pitchFamily="34" charset="-120"/>
              </a:rPr>
              <a:t>Designing Your Insights: Questionnaires and Data Analysis</a:t>
            </a:r>
            <a:endParaRPr lang="en-US" sz="4400" dirty="0"/>
          </a:p>
        </p:txBody>
      </p:sp>
      <p:sp>
        <p:nvSpPr>
          <p:cNvPr id="3" name="Text 1"/>
          <p:cNvSpPr/>
          <p:nvPr/>
        </p:nvSpPr>
        <p:spPr>
          <a:xfrm>
            <a:off x="790932" y="2485668"/>
            <a:ext cx="13048536" cy="361474"/>
          </a:xfrm>
          <a:prstGeom prst="rect">
            <a:avLst/>
          </a:prstGeom>
          <a:noFill/>
          <a:ln/>
        </p:spPr>
        <p:txBody>
          <a:bodyPr wrap="none" lIns="0" tIns="0" rIns="0" bIns="0" rtlCol="0" anchor="t"/>
          <a:lstStyle/>
          <a:p>
            <a:pPr algn="l" indent="0" marL="0">
              <a:lnSpc>
                <a:spcPts val="280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Effective market research relies on well-structured procedures for gathering and interpreting information.</a:t>
            </a:r>
            <a:endParaRPr lang="en-US" sz="1750" dirty="0"/>
          </a:p>
        </p:txBody>
      </p:sp>
      <p:sp>
        <p:nvSpPr>
          <p:cNvPr id="4" name="Text 2"/>
          <p:cNvSpPr/>
          <p:nvPr/>
        </p:nvSpPr>
        <p:spPr>
          <a:xfrm>
            <a:off x="790932" y="3327321"/>
            <a:ext cx="2848689" cy="847249"/>
          </a:xfrm>
          <a:prstGeom prst="rect">
            <a:avLst/>
          </a:prstGeom>
          <a:noFill/>
          <a:ln/>
        </p:spPr>
        <p:txBody>
          <a:bodyPr wrap="square" lIns="0" tIns="0" rIns="0" bIns="0" rtlCol="0" anchor="t"/>
          <a:lstStyle/>
          <a:p>
            <a:pPr algn="l" indent="0" marL="0">
              <a:lnSpc>
                <a:spcPts val="3300"/>
              </a:lnSpc>
              <a:buNone/>
            </a:pPr>
            <a:r>
              <a:rPr lang="en-US" sz="2650" dirty="0">
                <a:solidFill>
                  <a:srgbClr val="091C53"/>
                </a:solidFill>
                <a:latin typeface="Instrument Sans Semi Bold" pitchFamily="34" charset="0"/>
                <a:ea typeface="Instrument Sans Semi Bold" pitchFamily="34" charset="-122"/>
                <a:cs typeface="Instrument Sans Semi Bold" pitchFamily="34" charset="-120"/>
              </a:rPr>
              <a:t>Questionnaire Design</a:t>
            </a:r>
            <a:endParaRPr lang="en-US" sz="2650" dirty="0"/>
          </a:p>
        </p:txBody>
      </p:sp>
      <p:sp>
        <p:nvSpPr>
          <p:cNvPr id="5" name="Text 3"/>
          <p:cNvSpPr/>
          <p:nvPr/>
        </p:nvSpPr>
        <p:spPr>
          <a:xfrm>
            <a:off x="790932" y="4400550"/>
            <a:ext cx="2848689" cy="722948"/>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Clear and concise questions</a:t>
            </a:r>
            <a:endParaRPr lang="en-US" sz="1750" dirty="0"/>
          </a:p>
        </p:txBody>
      </p:sp>
      <p:sp>
        <p:nvSpPr>
          <p:cNvPr id="6" name="Text 4"/>
          <p:cNvSpPr/>
          <p:nvPr/>
        </p:nvSpPr>
        <p:spPr>
          <a:xfrm>
            <a:off x="790932" y="5202555"/>
            <a:ext cx="2848689" cy="722948"/>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Avoid leading questions</a:t>
            </a:r>
            <a:endParaRPr lang="en-US" sz="1750" dirty="0"/>
          </a:p>
        </p:txBody>
      </p:sp>
      <p:sp>
        <p:nvSpPr>
          <p:cNvPr id="7" name="Text 5"/>
          <p:cNvSpPr/>
          <p:nvPr/>
        </p:nvSpPr>
        <p:spPr>
          <a:xfrm>
            <a:off x="790932" y="6004560"/>
            <a:ext cx="2848689" cy="36147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Logical flow</a:t>
            </a:r>
            <a:endParaRPr lang="en-US" sz="1750" dirty="0"/>
          </a:p>
        </p:txBody>
      </p:sp>
      <p:sp>
        <p:nvSpPr>
          <p:cNvPr id="8" name="Text 6"/>
          <p:cNvSpPr/>
          <p:nvPr/>
        </p:nvSpPr>
        <p:spPr>
          <a:xfrm>
            <a:off x="790932" y="6445091"/>
            <a:ext cx="2848689" cy="1084421"/>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Appropriate question types (e.g., multiple choice, open-ended)</a:t>
            </a:r>
            <a:endParaRPr lang="en-US" sz="1750" dirty="0"/>
          </a:p>
        </p:txBody>
      </p:sp>
      <p:sp>
        <p:nvSpPr>
          <p:cNvPr id="9" name="Text 7"/>
          <p:cNvSpPr/>
          <p:nvPr/>
        </p:nvSpPr>
        <p:spPr>
          <a:xfrm>
            <a:off x="4198501" y="3327321"/>
            <a:ext cx="2848689" cy="423624"/>
          </a:xfrm>
          <a:prstGeom prst="rect">
            <a:avLst/>
          </a:prstGeom>
          <a:noFill/>
          <a:ln/>
        </p:spPr>
        <p:txBody>
          <a:bodyPr wrap="none" lIns="0" tIns="0" rIns="0" bIns="0" rtlCol="0" anchor="t"/>
          <a:lstStyle/>
          <a:p>
            <a:pPr algn="l" indent="0" marL="0">
              <a:lnSpc>
                <a:spcPts val="3300"/>
              </a:lnSpc>
              <a:buNone/>
            </a:pPr>
            <a:r>
              <a:rPr lang="en-US" sz="2650" dirty="0">
                <a:solidFill>
                  <a:srgbClr val="091C53"/>
                </a:solidFill>
                <a:latin typeface="Instrument Sans Semi Bold" pitchFamily="34" charset="0"/>
                <a:ea typeface="Instrument Sans Semi Bold" pitchFamily="34" charset="-122"/>
                <a:cs typeface="Instrument Sans Semi Bold" pitchFamily="34" charset="-120"/>
              </a:rPr>
              <a:t>Sampling</a:t>
            </a:r>
            <a:endParaRPr lang="en-US" sz="2650" dirty="0"/>
          </a:p>
        </p:txBody>
      </p:sp>
      <p:sp>
        <p:nvSpPr>
          <p:cNvPr id="10" name="Text 8"/>
          <p:cNvSpPr/>
          <p:nvPr/>
        </p:nvSpPr>
        <p:spPr>
          <a:xfrm>
            <a:off x="4198501" y="3976926"/>
            <a:ext cx="2848689" cy="1445895"/>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Selecting a representative group from your target market.</a:t>
            </a:r>
            <a:endParaRPr lang="en-US" sz="1750" dirty="0"/>
          </a:p>
        </p:txBody>
      </p:sp>
      <p:sp>
        <p:nvSpPr>
          <p:cNvPr id="11" name="Text 9"/>
          <p:cNvSpPr/>
          <p:nvPr/>
        </p:nvSpPr>
        <p:spPr>
          <a:xfrm>
            <a:off x="4198501" y="5501878"/>
            <a:ext cx="2848689" cy="1084421"/>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Ensuring statistical validity for reliable results.</a:t>
            </a:r>
            <a:endParaRPr lang="en-US" sz="1750" dirty="0"/>
          </a:p>
        </p:txBody>
      </p:sp>
      <p:sp>
        <p:nvSpPr>
          <p:cNvPr id="12" name="Text 10"/>
          <p:cNvSpPr/>
          <p:nvPr/>
        </p:nvSpPr>
        <p:spPr>
          <a:xfrm>
            <a:off x="7606070" y="3327321"/>
            <a:ext cx="2848689" cy="423624"/>
          </a:xfrm>
          <a:prstGeom prst="rect">
            <a:avLst/>
          </a:prstGeom>
          <a:noFill/>
          <a:ln/>
        </p:spPr>
        <p:txBody>
          <a:bodyPr wrap="none" lIns="0" tIns="0" rIns="0" bIns="0" rtlCol="0" anchor="t"/>
          <a:lstStyle/>
          <a:p>
            <a:pPr algn="l" indent="0" marL="0">
              <a:lnSpc>
                <a:spcPts val="3300"/>
              </a:lnSpc>
              <a:buNone/>
            </a:pPr>
            <a:r>
              <a:rPr lang="en-US" sz="2650" dirty="0">
                <a:solidFill>
                  <a:srgbClr val="091C53"/>
                </a:solidFill>
                <a:latin typeface="Instrument Sans Semi Bold" pitchFamily="34" charset="0"/>
                <a:ea typeface="Instrument Sans Semi Bold" pitchFamily="34" charset="-122"/>
                <a:cs typeface="Instrument Sans Semi Bold" pitchFamily="34" charset="-120"/>
              </a:rPr>
              <a:t>Market Survey</a:t>
            </a:r>
            <a:endParaRPr lang="en-US" sz="2650" dirty="0"/>
          </a:p>
        </p:txBody>
      </p:sp>
      <p:sp>
        <p:nvSpPr>
          <p:cNvPr id="13" name="Text 11"/>
          <p:cNvSpPr/>
          <p:nvPr/>
        </p:nvSpPr>
        <p:spPr>
          <a:xfrm>
            <a:off x="7606070" y="3976926"/>
            <a:ext cx="2848689" cy="722948"/>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Execution of your data collection plan.</a:t>
            </a:r>
            <a:endParaRPr lang="en-US" sz="1750" dirty="0"/>
          </a:p>
        </p:txBody>
      </p:sp>
      <p:sp>
        <p:nvSpPr>
          <p:cNvPr id="14" name="Text 12"/>
          <p:cNvSpPr/>
          <p:nvPr/>
        </p:nvSpPr>
        <p:spPr>
          <a:xfrm>
            <a:off x="7606070" y="4778931"/>
            <a:ext cx="2848689" cy="1084421"/>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Various methods: online, in-person, phone.</a:t>
            </a:r>
            <a:endParaRPr lang="en-US" sz="1750" dirty="0"/>
          </a:p>
        </p:txBody>
      </p:sp>
      <p:sp>
        <p:nvSpPr>
          <p:cNvPr id="15" name="Text 13"/>
          <p:cNvSpPr/>
          <p:nvPr/>
        </p:nvSpPr>
        <p:spPr>
          <a:xfrm>
            <a:off x="11013638" y="3327321"/>
            <a:ext cx="2848689" cy="423624"/>
          </a:xfrm>
          <a:prstGeom prst="rect">
            <a:avLst/>
          </a:prstGeom>
          <a:noFill/>
          <a:ln/>
        </p:spPr>
        <p:txBody>
          <a:bodyPr wrap="none" lIns="0" tIns="0" rIns="0" bIns="0" rtlCol="0" anchor="t"/>
          <a:lstStyle/>
          <a:p>
            <a:pPr algn="l" indent="0" marL="0">
              <a:lnSpc>
                <a:spcPts val="3300"/>
              </a:lnSpc>
              <a:buNone/>
            </a:pPr>
            <a:r>
              <a:rPr lang="en-US" sz="2650" dirty="0">
                <a:solidFill>
                  <a:srgbClr val="091C53"/>
                </a:solidFill>
                <a:latin typeface="Instrument Sans Semi Bold" pitchFamily="34" charset="0"/>
                <a:ea typeface="Instrument Sans Semi Bold" pitchFamily="34" charset="-122"/>
                <a:cs typeface="Instrument Sans Semi Bold" pitchFamily="34" charset="-120"/>
              </a:rPr>
              <a:t>Data Analysis</a:t>
            </a:r>
            <a:endParaRPr lang="en-US" sz="2650" dirty="0"/>
          </a:p>
        </p:txBody>
      </p:sp>
      <p:sp>
        <p:nvSpPr>
          <p:cNvPr id="16" name="Text 14"/>
          <p:cNvSpPr/>
          <p:nvPr/>
        </p:nvSpPr>
        <p:spPr>
          <a:xfrm>
            <a:off x="11013638" y="3976926"/>
            <a:ext cx="2848689" cy="1084421"/>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Interpreting raw data to identify trends and insights.</a:t>
            </a:r>
            <a:endParaRPr lang="en-US" sz="1750" dirty="0"/>
          </a:p>
        </p:txBody>
      </p:sp>
      <p:sp>
        <p:nvSpPr>
          <p:cNvPr id="17" name="Text 15"/>
          <p:cNvSpPr/>
          <p:nvPr/>
        </p:nvSpPr>
        <p:spPr>
          <a:xfrm>
            <a:off x="11013638" y="5140404"/>
            <a:ext cx="2848689" cy="1084421"/>
          </a:xfrm>
          <a:prstGeom prst="rect">
            <a:avLst/>
          </a:prstGeom>
          <a:noFill/>
          <a:ln/>
        </p:spPr>
        <p:txBody>
          <a:bodyPr wrap="square" lIns="0" tIns="0" rIns="0" bIns="0" rtlCol="0" anchor="t"/>
          <a:lstStyle/>
          <a:p>
            <a:pPr algn="l" marL="342900" indent="-342900">
              <a:lnSpc>
                <a:spcPts val="2800"/>
              </a:lnSpc>
              <a:buSzPct val="100000"/>
              <a:buChar char="•"/>
            </a:pPr>
            <a:r>
              <a:rPr lang="en-US" sz="1750" dirty="0">
                <a:solidFill>
                  <a:srgbClr val="1E3063"/>
                </a:solidFill>
                <a:latin typeface="Instrument Sans Medium" pitchFamily="34" charset="0"/>
                <a:ea typeface="Instrument Sans Medium" pitchFamily="34" charset="-122"/>
                <a:cs typeface="Instrument Sans Medium" pitchFamily="34" charset="-120"/>
              </a:rPr>
              <a:t>Translating findings into actionable business strategies.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69680" y="0"/>
            <a:ext cx="5760720" cy="8229600"/>
          </a:xfrm>
          <a:prstGeom prst="rect">
            <a:avLst/>
          </a:prstGeom>
        </p:spPr>
      </p:pic>
      <p:sp>
        <p:nvSpPr>
          <p:cNvPr id="3" name="Text 0"/>
          <p:cNvSpPr/>
          <p:nvPr/>
        </p:nvSpPr>
        <p:spPr>
          <a:xfrm>
            <a:off x="793790" y="2046565"/>
            <a:ext cx="5420320" cy="354330"/>
          </a:xfrm>
          <a:prstGeom prst="rect">
            <a:avLst/>
          </a:prstGeom>
          <a:noFill/>
          <a:ln/>
        </p:spPr>
        <p:txBody>
          <a:bodyPr wrap="none" lIns="0" tIns="0" rIns="0" bIns="0" rtlCol="0" anchor="t"/>
          <a:lstStyle/>
          <a:p>
            <a:pPr algn="l" indent="0" marL="0">
              <a:lnSpc>
                <a:spcPts val="2750"/>
              </a:lnSpc>
              <a:buNone/>
            </a:pPr>
            <a:r>
              <a:rPr lang="en-US" sz="2200" dirty="0">
                <a:solidFill>
                  <a:srgbClr val="091C53"/>
                </a:solidFill>
                <a:latin typeface="Instrument Sans Semi Bold" pitchFamily="34" charset="0"/>
                <a:ea typeface="Instrument Sans Semi Bold" pitchFamily="34" charset="-122"/>
                <a:cs typeface="Instrument Sans Semi Bold" pitchFamily="34" charset="-120"/>
              </a:rPr>
              <a:t>Chapter 4: Leveraging Support Networks</a:t>
            </a:r>
            <a:endParaRPr lang="en-US" sz="2200" dirty="0"/>
          </a:p>
        </p:txBody>
      </p:sp>
      <p:sp>
        <p:nvSpPr>
          <p:cNvPr id="4" name="Text 1"/>
          <p:cNvSpPr/>
          <p:nvPr/>
        </p:nvSpPr>
        <p:spPr>
          <a:xfrm>
            <a:off x="793790" y="2627709"/>
            <a:ext cx="7556421" cy="2126337"/>
          </a:xfrm>
          <a:prstGeom prst="rect">
            <a:avLst/>
          </a:prstGeom>
          <a:noFill/>
          <a:ln/>
        </p:spPr>
        <p:txBody>
          <a:bodyPr wrap="square" lIns="0" tIns="0" rIns="0" bIns="0" rtlCol="0" anchor="t"/>
          <a:lstStyle/>
          <a:p>
            <a:pPr algn="l" indent="0" marL="0">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Partners in Progress: Connecting with Entrepreneurial Ecosystems</a:t>
            </a:r>
            <a:endParaRPr lang="en-US" sz="4450" dirty="0"/>
          </a:p>
        </p:txBody>
      </p:sp>
      <p:sp>
        <p:nvSpPr>
          <p:cNvPr id="5" name="Text 2"/>
          <p:cNvSpPr/>
          <p:nvPr/>
        </p:nvSpPr>
        <p:spPr>
          <a:xfrm>
            <a:off x="793790" y="5094208"/>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You don't have to go it alone. Numerous organisations are dedicated to supporting new and growing businesses. Leveraging their resources can provide invaluable guidance, funding, and mentorship.</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1405" y="771049"/>
            <a:ext cx="11298317" cy="679847"/>
          </a:xfrm>
          <a:prstGeom prst="rect">
            <a:avLst/>
          </a:prstGeom>
          <a:noFill/>
          <a:ln/>
        </p:spPr>
        <p:txBody>
          <a:bodyPr wrap="none" lIns="0" tIns="0" rIns="0" bIns="0" rtlCol="0" anchor="t"/>
          <a:lstStyle/>
          <a:p>
            <a:pPr algn="l" indent="0" marL="0">
              <a:lnSpc>
                <a:spcPts val="5350"/>
              </a:lnSpc>
              <a:buNone/>
            </a:pPr>
            <a:r>
              <a:rPr lang="en-US" sz="4250" dirty="0">
                <a:solidFill>
                  <a:srgbClr val="091C53"/>
                </a:solidFill>
                <a:latin typeface="Instrument Sans Semi Bold" pitchFamily="34" charset="0"/>
                <a:ea typeface="Instrument Sans Semi Bold" pitchFamily="34" charset="-122"/>
                <a:cs typeface="Instrument Sans Semi Bold" pitchFamily="34" charset="-120"/>
              </a:rPr>
              <a:t>Key Support Stakeholders for Entrepreneurs</a:t>
            </a:r>
            <a:endParaRPr lang="en-US" sz="4250" dirty="0"/>
          </a:p>
        </p:txBody>
      </p:sp>
      <p:sp>
        <p:nvSpPr>
          <p:cNvPr id="3" name="Shape 1"/>
          <p:cNvSpPr/>
          <p:nvPr/>
        </p:nvSpPr>
        <p:spPr>
          <a:xfrm>
            <a:off x="761405" y="1885950"/>
            <a:ext cx="13107591" cy="5572601"/>
          </a:xfrm>
          <a:prstGeom prst="roundRect">
            <a:avLst>
              <a:gd name="adj" fmla="val 3514"/>
            </a:avLst>
          </a:prstGeom>
          <a:noFill/>
          <a:ln w="7620">
            <a:solidFill>
              <a:srgbClr val="000000">
                <a:alpha val="8000"/>
              </a:srgbClr>
            </a:solidFill>
            <a:prstDash val="solid"/>
          </a:ln>
        </p:spPr>
      </p:sp>
      <p:sp>
        <p:nvSpPr>
          <p:cNvPr id="4" name="Shape 2"/>
          <p:cNvSpPr/>
          <p:nvPr/>
        </p:nvSpPr>
        <p:spPr>
          <a:xfrm>
            <a:off x="769025" y="1893570"/>
            <a:ext cx="13092351" cy="1320284"/>
          </a:xfrm>
          <a:prstGeom prst="rect">
            <a:avLst/>
          </a:prstGeom>
          <a:solidFill>
            <a:srgbClr val="FFFFFF">
              <a:alpha val="4000"/>
            </a:srgbClr>
          </a:solidFill>
          <a:ln/>
        </p:spPr>
      </p:sp>
      <p:sp>
        <p:nvSpPr>
          <p:cNvPr id="5" name="Text 3"/>
          <p:cNvSpPr/>
          <p:nvPr/>
        </p:nvSpPr>
        <p:spPr>
          <a:xfrm>
            <a:off x="986671" y="2031683"/>
            <a:ext cx="3488769" cy="104405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Maharashtra Centre for Entrepreneurship Development (MCED)</a:t>
            </a:r>
            <a:endParaRPr lang="en-US" sz="1700" dirty="0"/>
          </a:p>
        </p:txBody>
      </p:sp>
      <p:sp>
        <p:nvSpPr>
          <p:cNvPr id="6" name="Text 4"/>
          <p:cNvSpPr/>
          <p:nvPr/>
        </p:nvSpPr>
        <p:spPr>
          <a:xfrm>
            <a:off x="4918115" y="2031683"/>
            <a:ext cx="8725733"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Provides training, skill development, and awareness programmes for aspiring and existing entrepreneurs, particularly in Maharashtra, India.</a:t>
            </a:r>
            <a:endParaRPr lang="en-US" sz="1700" dirty="0"/>
          </a:p>
        </p:txBody>
      </p:sp>
      <p:sp>
        <p:nvSpPr>
          <p:cNvPr id="7" name="Shape 5"/>
          <p:cNvSpPr/>
          <p:nvPr/>
        </p:nvSpPr>
        <p:spPr>
          <a:xfrm>
            <a:off x="769025" y="3213854"/>
            <a:ext cx="13092351" cy="1320284"/>
          </a:xfrm>
          <a:prstGeom prst="rect">
            <a:avLst/>
          </a:prstGeom>
          <a:solidFill>
            <a:srgbClr val="000000">
              <a:alpha val="4000"/>
            </a:srgbClr>
          </a:solidFill>
          <a:ln/>
        </p:spPr>
      </p:sp>
      <p:sp>
        <p:nvSpPr>
          <p:cNvPr id="8" name="Text 6"/>
          <p:cNvSpPr/>
          <p:nvPr/>
        </p:nvSpPr>
        <p:spPr>
          <a:xfrm>
            <a:off x="986671" y="3351967"/>
            <a:ext cx="3488769" cy="104405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National Institute for Micro, Small and Medium Enterprises (NI-MSME)</a:t>
            </a:r>
            <a:endParaRPr lang="en-US" sz="1700" dirty="0"/>
          </a:p>
        </p:txBody>
      </p:sp>
      <p:sp>
        <p:nvSpPr>
          <p:cNvPr id="9" name="Text 7"/>
          <p:cNvSpPr/>
          <p:nvPr/>
        </p:nvSpPr>
        <p:spPr>
          <a:xfrm>
            <a:off x="4918115" y="3351967"/>
            <a:ext cx="8725733"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Offers management training, research, and consultancy services to promote MSME development across India.</a:t>
            </a:r>
            <a:endParaRPr lang="en-US" sz="1700" dirty="0"/>
          </a:p>
        </p:txBody>
      </p:sp>
      <p:sp>
        <p:nvSpPr>
          <p:cNvPr id="10" name="Shape 8"/>
          <p:cNvSpPr/>
          <p:nvPr/>
        </p:nvSpPr>
        <p:spPr>
          <a:xfrm>
            <a:off x="769025" y="4534138"/>
            <a:ext cx="13092351" cy="972264"/>
          </a:xfrm>
          <a:prstGeom prst="rect">
            <a:avLst/>
          </a:prstGeom>
          <a:solidFill>
            <a:srgbClr val="FFFFFF">
              <a:alpha val="4000"/>
            </a:srgbClr>
          </a:solidFill>
          <a:ln/>
        </p:spPr>
      </p:sp>
      <p:sp>
        <p:nvSpPr>
          <p:cNvPr id="11" name="Text 9"/>
          <p:cNvSpPr/>
          <p:nvPr/>
        </p:nvSpPr>
        <p:spPr>
          <a:xfrm>
            <a:off x="986671" y="4672251"/>
            <a:ext cx="3488769"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Prime Minister's Employment Generation Programme (PMEGP)</a:t>
            </a:r>
            <a:endParaRPr lang="en-US" sz="1700" dirty="0"/>
          </a:p>
        </p:txBody>
      </p:sp>
      <p:sp>
        <p:nvSpPr>
          <p:cNvPr id="12" name="Text 10"/>
          <p:cNvSpPr/>
          <p:nvPr/>
        </p:nvSpPr>
        <p:spPr>
          <a:xfrm>
            <a:off x="4918115" y="4672251"/>
            <a:ext cx="8725733"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A credit-linked subsidy programme aiming to generate self-employment opportunities through micro-enterprises in non-farm sectors.</a:t>
            </a:r>
            <a:endParaRPr lang="en-US" sz="1700" dirty="0"/>
          </a:p>
        </p:txBody>
      </p:sp>
      <p:sp>
        <p:nvSpPr>
          <p:cNvPr id="13" name="Shape 11"/>
          <p:cNvSpPr/>
          <p:nvPr/>
        </p:nvSpPr>
        <p:spPr>
          <a:xfrm>
            <a:off x="769025" y="5506403"/>
            <a:ext cx="13092351" cy="972264"/>
          </a:xfrm>
          <a:prstGeom prst="rect">
            <a:avLst/>
          </a:prstGeom>
          <a:solidFill>
            <a:srgbClr val="000000">
              <a:alpha val="4000"/>
            </a:srgbClr>
          </a:solidFill>
          <a:ln/>
        </p:spPr>
      </p:sp>
      <p:sp>
        <p:nvSpPr>
          <p:cNvPr id="14" name="Text 12"/>
          <p:cNvSpPr/>
          <p:nvPr/>
        </p:nvSpPr>
        <p:spPr>
          <a:xfrm>
            <a:off x="986671" y="5644515"/>
            <a:ext cx="3488769" cy="348020"/>
          </a:xfrm>
          <a:prstGeom prst="rect">
            <a:avLst/>
          </a:prstGeom>
          <a:noFill/>
          <a:ln/>
        </p:spPr>
        <p:txBody>
          <a:bodyPr wrap="non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Directorate of Industries (DI)</a:t>
            </a:r>
            <a:endParaRPr lang="en-US" sz="1700" dirty="0"/>
          </a:p>
        </p:txBody>
      </p:sp>
      <p:sp>
        <p:nvSpPr>
          <p:cNvPr id="15" name="Text 13"/>
          <p:cNvSpPr/>
          <p:nvPr/>
        </p:nvSpPr>
        <p:spPr>
          <a:xfrm>
            <a:off x="4918115" y="5644515"/>
            <a:ext cx="8725733"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State-level government bodies that facilitate industrial development, provide various incentives, and support services to industries.</a:t>
            </a:r>
            <a:endParaRPr lang="en-US" sz="1700" dirty="0"/>
          </a:p>
        </p:txBody>
      </p:sp>
      <p:sp>
        <p:nvSpPr>
          <p:cNvPr id="16" name="Shape 14"/>
          <p:cNvSpPr/>
          <p:nvPr/>
        </p:nvSpPr>
        <p:spPr>
          <a:xfrm>
            <a:off x="769025" y="6478667"/>
            <a:ext cx="13092351" cy="972264"/>
          </a:xfrm>
          <a:prstGeom prst="rect">
            <a:avLst/>
          </a:prstGeom>
          <a:solidFill>
            <a:srgbClr val="FFFFFF">
              <a:alpha val="4000"/>
            </a:srgbClr>
          </a:solidFill>
          <a:ln/>
        </p:spPr>
      </p:sp>
      <p:sp>
        <p:nvSpPr>
          <p:cNvPr id="17" name="Text 15"/>
          <p:cNvSpPr/>
          <p:nvPr/>
        </p:nvSpPr>
        <p:spPr>
          <a:xfrm>
            <a:off x="986671" y="6616779"/>
            <a:ext cx="3488769"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Khadi and Village Industries Commission (KVIC)</a:t>
            </a:r>
            <a:endParaRPr lang="en-US" sz="1700" dirty="0"/>
          </a:p>
        </p:txBody>
      </p:sp>
      <p:sp>
        <p:nvSpPr>
          <p:cNvPr id="18" name="Text 16"/>
          <p:cNvSpPr/>
          <p:nvPr/>
        </p:nvSpPr>
        <p:spPr>
          <a:xfrm>
            <a:off x="4918115" y="6616779"/>
            <a:ext cx="8725733" cy="696039"/>
          </a:xfrm>
          <a:prstGeom prst="rect">
            <a:avLst/>
          </a:prstGeom>
          <a:noFill/>
          <a:ln/>
        </p:spPr>
        <p:txBody>
          <a:bodyPr wrap="square" lIns="0" tIns="0" rIns="0" bIns="0" rtlCol="0" anchor="t"/>
          <a:lstStyle/>
          <a:p>
            <a:pPr algn="l" indent="0" marL="0">
              <a:lnSpc>
                <a:spcPts val="270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Promotes and develops Khadi and village industries for rural employment, providing financial assistance and training.</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2025-08-21T05:27:29Z</dcterms:created>
  <dcterms:modified xsi:type="dcterms:W3CDTF">2025-08-21T05:27:29Z</dcterms:modified>
</cp:coreProperties>
</file>